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4"/>
  </p:sldMasterIdLst>
  <p:notesMasterIdLst>
    <p:notesMasterId r:id="rId20"/>
  </p:notesMasterIdLst>
  <p:handoutMasterIdLst>
    <p:handoutMasterId r:id="rId21"/>
  </p:handoutMasterIdLst>
  <p:sldIdLst>
    <p:sldId id="2147479821" r:id="rId5"/>
    <p:sldId id="2147479854" r:id="rId6"/>
    <p:sldId id="2147479822" r:id="rId7"/>
    <p:sldId id="2147479843" r:id="rId8"/>
    <p:sldId id="2147479845" r:id="rId9"/>
    <p:sldId id="2147479846" r:id="rId10"/>
    <p:sldId id="2147479847" r:id="rId11"/>
    <p:sldId id="2147479848" r:id="rId12"/>
    <p:sldId id="2147479849" r:id="rId13"/>
    <p:sldId id="2147479850" r:id="rId14"/>
    <p:sldId id="2147479851" r:id="rId15"/>
    <p:sldId id="2147479852" r:id="rId16"/>
    <p:sldId id="2147479853" r:id="rId17"/>
    <p:sldId id="2147479841" r:id="rId18"/>
    <p:sldId id="2147479754" r:id="rId19"/>
  </p:sldIdLst>
  <p:sldSz cx="12192000" cy="6858000"/>
  <p:notesSz cx="7010400" cy="9296400"/>
  <p:embeddedFontLs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Barlow Medium" panose="00000600000000000000" pitchFamily="2" charset="0"/>
      <p:regular r:id="rId26"/>
      <p:italic r:id="rId27"/>
    </p:embeddedFont>
    <p:embeddedFont>
      <p:font typeface="Barlow SemiBold" panose="00000700000000000000" pitchFamily="2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DC9343AB-3633-0040-8C20-EE436A4C326C}">
          <p14:sldIdLst>
            <p14:sldId id="2147479821"/>
            <p14:sldId id="2147479854"/>
            <p14:sldId id="2147479822"/>
            <p14:sldId id="2147479843"/>
            <p14:sldId id="2147479845"/>
            <p14:sldId id="2147479846"/>
            <p14:sldId id="2147479847"/>
            <p14:sldId id="2147479848"/>
            <p14:sldId id="2147479849"/>
            <p14:sldId id="2147479850"/>
            <p14:sldId id="2147479851"/>
            <p14:sldId id="2147479852"/>
            <p14:sldId id="2147479853"/>
            <p14:sldId id="2147479841"/>
            <p14:sldId id="2147479754"/>
          </p14:sldIdLst>
        </p14:section>
        <p14:section name="Guideline" id="{C03561D4-B6A8-2F43-ADF4-0F7A07DA2D64}">
          <p14:sldIdLst/>
        </p14:section>
        <p14:section name="Presentation Slides" id="{946C8B3A-61C4-AF40-8103-203EBE56DE2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CFB64D-9294-73B9-698D-53AC9DE94753}" name="Gildred, Terrence" initials="TG" userId="S::Terrence.Gildred@analog.com::41e59cfa-3130-4dc8-bb17-32cbb5d94a2b" providerId="AD"/>
  <p188:author id="{9F151DE2-766A-42B1-0845-564F1EFC92C8}" name="Corley, Chuck" initials="CC" userId="S::Chuck.Corley@analog.com::9b82cf21-72de-4287-943d-2b8797d81e32" providerId="AD"/>
  <p188:author id="{B32441EB-C32A-3CA3-B2FD-35A7E093F3DD}" name="Shaw, Shelly" initials="SS" userId="S::shelly.shaw@analog.com::fffc5d37-691b-410b-b340-04c3784de4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 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F"/>
    <a:srgbClr val="D8D9DF"/>
    <a:srgbClr val="6DE9EC"/>
    <a:srgbClr val="6DE1EC"/>
    <a:srgbClr val="F0F0F2"/>
    <a:srgbClr val="E2E3E6"/>
    <a:srgbClr val="D9D9DE"/>
    <a:srgbClr val="9EA1AE"/>
    <a:srgbClr val="D9E1E4"/>
    <a:srgbClr val="E7ECE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 snapToObjects="1">
      <p:cViewPr varScale="1">
        <p:scale>
          <a:sx n="86" d="100"/>
          <a:sy n="86" d="100"/>
        </p:scale>
        <p:origin x="564" y="41"/>
      </p:cViewPr>
      <p:guideLst/>
    </p:cSldViewPr>
  </p:slideViewPr>
  <p:outlineViewPr>
    <p:cViewPr>
      <p:scale>
        <a:sx n="33" d="100"/>
        <a:sy n="33" d="100"/>
      </p:scale>
      <p:origin x="0" y="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1" d="100"/>
          <a:sy n="111" d="100"/>
        </p:scale>
        <p:origin x="328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597444" y="8829967"/>
            <a:ext cx="411333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200"/>
            </a:lvl1pPr>
          </a:lstStyle>
          <a:p>
            <a:fld id="{013FF889-DBB5-E540-8E75-47BFCA628842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Barlow" pitchFamily="2" charset="77"/>
                <a:cs typeface="Arial" panose="020B0604020202020204" pitchFamily="34" charset="0"/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arlow" pitchFamily="2" charset="77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4C274-FC20-274E-ABAE-1B6BD23BA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C9AD1-494E-6A4E-8F5F-425D5063F09E}" type="datetimeFigureOut">
              <a:rPr lang="en-US" smtClean="0"/>
              <a:t>2/23/2026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3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928" userDrawn="1">
          <p15:clr>
            <a:srgbClr val="F26B43"/>
          </p15:clr>
        </p15:guide>
        <p15:guide id="2" pos="220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14897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000" b="0" i="0"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FFFFFF">
                    <a:lumMod val="65000"/>
                  </a:srgbClr>
                </a:solidFill>
              </a:rPr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9360" y="8829967"/>
            <a:ext cx="699418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fld id="{900B8651-D313-4300-801F-8365670269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arlow" pitchFamily="2" charset="77"/>
                <a:ea typeface="+mn-ea"/>
                <a:cs typeface="Arial" panose="020B0604020202020204" pitchFamily="34" charset="0"/>
              </a:rPr>
              <a:t>Analog Devices Confidential Information</a:t>
            </a:r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US" sz="1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pPr/>
              <a:t>2/23/2026</a:t>
            </a:fld>
            <a:endParaRPr lang="en-US" sz="10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389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Clr>
        <a:schemeClr val="tx2"/>
      </a:buClr>
      <a:buSzPct val="75000"/>
      <a:buFont typeface="Wingdings 3" panose="05040102010807070707" pitchFamily="18" charset="2"/>
      <a:buChar char="u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1pPr>
    <a:lvl2pPr marL="344488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2pPr>
    <a:lvl3pPr marL="5111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3pPr>
    <a:lvl4pPr marL="6889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4pPr>
    <a:lvl5pPr marL="855663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b="0" i="0" kern="1200">
        <a:solidFill>
          <a:schemeClr val="tx1">
            <a:lumMod val="50000"/>
            <a:lumOff val="50000"/>
          </a:schemeClr>
        </a:solidFill>
        <a:latin typeface="Barlow" pitchFamily="2" charset="77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analog.com/en/index.html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.com/en/index.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analog.com/en/index.html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atter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F76C70-D0CE-D738-0558-91BF754BF15B}"/>
              </a:ext>
            </a:extLst>
          </p:cNvPr>
          <p:cNvGrpSpPr/>
          <p:nvPr userDrawn="1"/>
        </p:nvGrpSpPr>
        <p:grpSpPr>
          <a:xfrm>
            <a:off x="0" y="0"/>
            <a:ext cx="7617658" cy="6862572"/>
            <a:chOff x="1" y="-4572"/>
            <a:chExt cx="7617658" cy="686257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49D9AC0-F957-4A6F-4DD9-7A5FC61565DA}"/>
                </a:ext>
              </a:extLst>
            </p:cNvPr>
            <p:cNvSpPr/>
            <p:nvPr userDrawn="1"/>
          </p:nvSpPr>
          <p:spPr>
            <a:xfrm>
              <a:off x="104172" y="205255"/>
              <a:ext cx="7513487" cy="6652745"/>
            </a:xfrm>
            <a:custGeom>
              <a:avLst/>
              <a:gdLst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501110 w 7513487"/>
                <a:gd name="connsiteY3" fmla="*/ 6858000 h 6858000"/>
                <a:gd name="connsiteX4" fmla="*/ 0 w 7513487"/>
                <a:gd name="connsiteY4" fmla="*/ 6858000 h 6858000"/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859925 w 7513487"/>
                <a:gd name="connsiteY3" fmla="*/ 6638374 h 6858000"/>
                <a:gd name="connsiteX4" fmla="*/ 0 w 7513487"/>
                <a:gd name="connsiteY4" fmla="*/ 6858000 h 6858000"/>
                <a:gd name="connsiteX5" fmla="*/ 0 w 7513487"/>
                <a:gd name="connsiteY5" fmla="*/ 0 h 6858000"/>
                <a:gd name="connsiteX0" fmla="*/ 0 w 7513487"/>
                <a:gd name="connsiteY0" fmla="*/ 0 h 6649933"/>
                <a:gd name="connsiteX1" fmla="*/ 1541566 w 7513487"/>
                <a:gd name="connsiteY1" fmla="*/ 0 h 6649933"/>
                <a:gd name="connsiteX2" fmla="*/ 7513487 w 7513487"/>
                <a:gd name="connsiteY2" fmla="*/ 3417425 h 6649933"/>
                <a:gd name="connsiteX3" fmla="*/ 1859925 w 7513487"/>
                <a:gd name="connsiteY3" fmla="*/ 6638374 h 6649933"/>
                <a:gd name="connsiteX4" fmla="*/ 0 w 7513487"/>
                <a:gd name="connsiteY4" fmla="*/ 6649933 h 6649933"/>
                <a:gd name="connsiteX5" fmla="*/ 0 w 7513487"/>
                <a:gd name="connsiteY5" fmla="*/ 0 h 6649933"/>
                <a:gd name="connsiteX0" fmla="*/ 0 w 7513487"/>
                <a:gd name="connsiteY0" fmla="*/ 0 h 6643886"/>
                <a:gd name="connsiteX1" fmla="*/ 1541566 w 7513487"/>
                <a:gd name="connsiteY1" fmla="*/ 0 h 6643886"/>
                <a:gd name="connsiteX2" fmla="*/ 7513487 w 7513487"/>
                <a:gd name="connsiteY2" fmla="*/ 3417425 h 6643886"/>
                <a:gd name="connsiteX3" fmla="*/ 1859925 w 7513487"/>
                <a:gd name="connsiteY3" fmla="*/ 6638374 h 6643886"/>
                <a:gd name="connsiteX4" fmla="*/ 0 w 7513487"/>
                <a:gd name="connsiteY4" fmla="*/ 6643886 h 6643886"/>
                <a:gd name="connsiteX5" fmla="*/ 0 w 7513487"/>
                <a:gd name="connsiteY5" fmla="*/ 0 h 664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3487" h="6643886">
                  <a:moveTo>
                    <a:pt x="0" y="0"/>
                  </a:moveTo>
                  <a:lnTo>
                    <a:pt x="1541566" y="0"/>
                  </a:lnTo>
                  <a:lnTo>
                    <a:pt x="7513487" y="3417425"/>
                  </a:lnTo>
                  <a:lnTo>
                    <a:pt x="1859925" y="6638374"/>
                  </a:lnTo>
                  <a:lnTo>
                    <a:pt x="0" y="664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CF1316C-10A5-28E9-22D3-E28B92C6CB2F}"/>
                </a:ext>
              </a:extLst>
            </p:cNvPr>
            <p:cNvSpPr/>
            <p:nvPr userDrawn="1"/>
          </p:nvSpPr>
          <p:spPr>
            <a:xfrm>
              <a:off x="1" y="-4572"/>
              <a:ext cx="7513487" cy="6862572"/>
            </a:xfrm>
            <a:custGeom>
              <a:avLst/>
              <a:gdLst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501110 w 7513487"/>
                <a:gd name="connsiteY3" fmla="*/ 6858000 h 6858000"/>
                <a:gd name="connsiteX4" fmla="*/ 0 w 7513487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3487" h="6858000">
                  <a:moveTo>
                    <a:pt x="0" y="0"/>
                  </a:moveTo>
                  <a:lnTo>
                    <a:pt x="1541566" y="0"/>
                  </a:lnTo>
                  <a:lnTo>
                    <a:pt x="7513487" y="3417425"/>
                  </a:lnTo>
                  <a:lnTo>
                    <a:pt x="15011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DF7479F7-195D-2E18-401F-FAE71BD96051}"/>
              </a:ext>
            </a:extLst>
          </p:cNvPr>
          <p:cNvSpPr txBox="1"/>
          <p:nvPr userDrawn="1"/>
        </p:nvSpPr>
        <p:spPr>
          <a:xfrm>
            <a:off x="432854" y="6204857"/>
            <a:ext cx="949632" cy="2068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Barlow"/>
              <a:buNone/>
              <a:tabLst/>
              <a:defRPr/>
            </a:pPr>
            <a:r>
              <a:rPr lang="en-IE" sz="1400" b="0" i="0" u="none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Barlow Medium" pitchFamily="2" charset="77"/>
              </a:rPr>
              <a:t>analog.com</a:t>
            </a:r>
            <a:endParaRPr lang="en-IE" sz="1400" b="0" i="0" u="none" spc="100" baseline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Barlow Medium" pitchFamily="2" charset="77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55E32BF2-18A2-7CEE-0495-510A9F96A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980" y="904240"/>
            <a:ext cx="1584784" cy="45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45A94-3CF9-DE40-192E-900232841E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293" y="4667812"/>
            <a:ext cx="3600000" cy="2700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i="0" spc="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Barlow Medium" pitchFamily="2" charset="77"/>
              </a:defRPr>
            </a:lvl1pPr>
          </a:lstStyle>
          <a:p>
            <a:r>
              <a:rPr lang="en-US" dirty="0"/>
              <a:t>Click to Add Author 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A71F52-3503-B96C-9247-6161E2C3DC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293" y="4963932"/>
            <a:ext cx="2880000" cy="39038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spc="0" baseline="0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r>
              <a:rPr lang="en-US" dirty="0"/>
              <a:t>Click to Add Job Title</a:t>
            </a:r>
          </a:p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03B89A1-CA1A-58B5-ACA8-74366DA0AF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03" y="2448560"/>
            <a:ext cx="5040000" cy="1979006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 i="0" spc="0" baseline="0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r>
              <a:rPr lang="en-US" dirty="0"/>
              <a:t>Click to Add Title,</a:t>
            </a:r>
            <a:br>
              <a:rPr lang="en-US" dirty="0"/>
            </a:br>
            <a:r>
              <a:rPr lang="en-US" dirty="0"/>
              <a:t>3 Lines Max, 44 pt.</a:t>
            </a:r>
            <a:br>
              <a:rPr lang="en-US" dirty="0"/>
            </a:br>
            <a:r>
              <a:rPr lang="en-US" dirty="0"/>
              <a:t>Title Case</a:t>
            </a:r>
          </a:p>
        </p:txBody>
      </p:sp>
    </p:spTree>
    <p:extLst>
      <p:ext uri="{BB962C8B-B14F-4D97-AF65-F5344CB8AC3E}">
        <p14:creationId xmlns:p14="http://schemas.microsoft.com/office/powerpoint/2010/main" val="1235363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D6FD505D-77D2-F2AA-38CA-7D137C31B20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822066" y="1050828"/>
            <a:ext cx="5958000" cy="539640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Barlow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DFE071F-83A9-FEE7-214E-2FCD9E1F5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98" y="640080"/>
            <a:ext cx="5040000" cy="1270000"/>
          </a:xfrm>
        </p:spPr>
        <p:txBody>
          <a:bodyPr anchor="t"/>
          <a:lstStyle>
            <a:lvl1pPr algn="l">
              <a:defRPr sz="3200" spc="0" baseline="0"/>
            </a:lvl1pPr>
          </a:lstStyle>
          <a:p>
            <a:r>
              <a:rPr lang="en-GB" dirty="0"/>
              <a:t>Click to Add Title in Barlow Medium 32 pt. Max Three Lines, Title Case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C0673C-A7DF-F8F0-75F9-2DE7661FFE5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7601" y="2191109"/>
            <a:ext cx="5040000" cy="4256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Legal Statement">
            <a:extLst>
              <a:ext uri="{FF2B5EF4-FFF2-40B4-BE49-F238E27FC236}">
                <a16:creationId xmlns:a16="http://schemas.microsoft.com/office/drawing/2014/main" id="{47974C77-A9A2-9C5D-4B14-33988A2D7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7B890-9F88-CA9F-C400-1C66AD3B0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gal Statement">
            <a:extLst>
              <a:ext uri="{FF2B5EF4-FFF2-40B4-BE49-F238E27FC236}">
                <a16:creationId xmlns:a16="http://schemas.microsoft.com/office/drawing/2014/main" id="{1B066EA6-D718-7545-E381-864DF1258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B0EC10E-15B9-88B4-1BEB-1CF6CD00D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28760039-3EE1-0111-00FA-AC5941EF5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98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E1006A-6F73-6CC5-9A6B-003C025FE1EF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99113" y="1611369"/>
            <a:ext cx="5473925" cy="4752217"/>
          </a:xfrm>
          <a:prstGeom prst="roundRect">
            <a:avLst>
              <a:gd name="adj" fmla="val 5234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lIns="144000" tIns="396000" rIns="144000" bIns="144000"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B4FFC0-576B-550B-4CBA-830C438E3C7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8400" y="1611369"/>
            <a:ext cx="5473925" cy="4752217"/>
          </a:xfrm>
          <a:prstGeom prst="roundRect">
            <a:avLst>
              <a:gd name="adj" fmla="val 5234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lIns="144000" tIns="396000" rIns="144000" bIns="144000"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42180F3-8D99-D80C-3C16-210296F935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39425" y="1424722"/>
            <a:ext cx="4320000" cy="360000"/>
          </a:xfrm>
          <a:prstGeom prst="round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9525" indent="0" algn="ctr">
              <a:buNone/>
              <a:defRPr sz="1400" b="1" i="0" cap="all" spc="0" baseline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29CD75-8F30-B30C-E480-81A1F57798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8225" y="1424722"/>
            <a:ext cx="4320000" cy="360000"/>
          </a:xfrm>
          <a:prstGeom prst="round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9525" indent="0" algn="ctr">
              <a:buNone/>
              <a:defRPr sz="1400" b="1" i="0" cap="all" spc="0" baseline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4" name="Legal Statement">
            <a:extLst>
              <a:ext uri="{FF2B5EF4-FFF2-40B4-BE49-F238E27FC236}">
                <a16:creationId xmlns:a16="http://schemas.microsoft.com/office/drawing/2014/main" id="{52DA376E-BE10-B3A0-DBE8-9E5D6C7A2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558F40-9DA9-CB95-74DD-933171C63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5AF5B83E-6C3A-101F-034F-589F15E85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3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Primary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2C34F2-A2E5-C931-892C-CE8C345AC02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7600" y="1353312"/>
            <a:ext cx="11358000" cy="50948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Clr>
                <a:schemeClr val="bg1"/>
              </a:buClr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-22860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866775" indent="-22225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371600" indent="-2304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1371600" indent="-2286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1371600" indent="-2286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1371600" indent="-2304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1371600" indent="-230400"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25E0C486-E304-0B39-E7CF-15E096E1F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735"/>
          <a:stretch/>
        </p:blipFill>
        <p:spPr>
          <a:xfrm>
            <a:off x="10915650" y="392640"/>
            <a:ext cx="910800" cy="258235"/>
          </a:xfrm>
          <a:prstGeom prst="rect">
            <a:avLst/>
          </a:prstGeom>
        </p:spPr>
      </p:pic>
      <p:sp>
        <p:nvSpPr>
          <p:cNvPr id="4" name="Legal Statement">
            <a:extLst>
              <a:ext uri="{FF2B5EF4-FFF2-40B4-BE49-F238E27FC236}">
                <a16:creationId xmlns:a16="http://schemas.microsoft.com/office/drawing/2014/main" id="{85BC1DD9-AC3F-0292-BB41-73EB158CE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bg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48B6C0D-5EBB-8307-1013-31292E06E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2D195A7E-0C05-1F56-0D38-D979AC053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B10E12-5D30-25F8-D19C-B3E68E6B38A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7600" y="1353312"/>
            <a:ext cx="11358000" cy="50948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Clr>
                <a:schemeClr val="bg1"/>
              </a:buClr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-22860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866775" indent="-22225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371600" indent="-2304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1371600" indent="-2286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1371600" indent="-2286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1371600" indent="-2304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1371600" indent="-230400"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02ACB762-6130-5103-7F8E-B720747466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735"/>
          <a:stretch/>
        </p:blipFill>
        <p:spPr>
          <a:xfrm>
            <a:off x="10915650" y="392640"/>
            <a:ext cx="910800" cy="258235"/>
          </a:xfrm>
          <a:prstGeom prst="rect">
            <a:avLst/>
          </a:prstGeom>
        </p:spPr>
      </p:pic>
      <p:sp>
        <p:nvSpPr>
          <p:cNvPr id="7" name="Legal Statement">
            <a:extLst>
              <a:ext uri="{FF2B5EF4-FFF2-40B4-BE49-F238E27FC236}">
                <a16:creationId xmlns:a16="http://schemas.microsoft.com/office/drawing/2014/main" id="{D55D98FE-1E49-E649-CF80-534ECD170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bg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2A745CB-3967-AEA6-EDEB-05D34A193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3320B93-2F90-58F6-9BE3-C21659D084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Line Title and Content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298877-00D0-02CC-EA8B-6319826E66D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7600" y="1771752"/>
            <a:ext cx="11358000" cy="4675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Clr>
                <a:schemeClr val="bg1"/>
              </a:buClr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-22860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866775" indent="-22225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E01E07D0-B84C-94C2-609C-807354D42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735"/>
          <a:stretch/>
        </p:blipFill>
        <p:spPr>
          <a:xfrm>
            <a:off x="10915650" y="392640"/>
            <a:ext cx="910800" cy="258235"/>
          </a:xfrm>
          <a:prstGeom prst="rect">
            <a:avLst/>
          </a:prstGeom>
        </p:spPr>
      </p:pic>
      <p:sp>
        <p:nvSpPr>
          <p:cNvPr id="8" name="Legal Statement">
            <a:extLst>
              <a:ext uri="{FF2B5EF4-FFF2-40B4-BE49-F238E27FC236}">
                <a16:creationId xmlns:a16="http://schemas.microsoft.com/office/drawing/2014/main" id="{0F823DA7-FF9A-EFC6-F2C2-DE776C901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bg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8E4D307-C8C1-6C95-AFDC-759E6C2C3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98853D40-8423-5943-1966-67876C31E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842400"/>
          </a:xfrm>
        </p:spPr>
        <p:txBody>
          <a:bodyPr tIns="36576" anchor="t" anchorCtr="0"/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in Barlow Medium 32 pt. </a:t>
            </a:r>
            <a:br>
              <a:rPr lang="en-GB" dirty="0"/>
            </a:br>
            <a:r>
              <a:rPr lang="en-GB" dirty="0"/>
              <a:t>Max Two Lines,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2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ub Header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DEF11BB-C904-5C9F-F364-E905AEE95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00" y="1364400"/>
            <a:ext cx="11344500" cy="27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9525" indent="0" algn="l">
              <a:buNone/>
              <a:defRPr sz="1800" b="0" i="0" cap="none" baseline="0">
                <a:solidFill>
                  <a:schemeClr val="accent2">
                    <a:lumMod val="60000"/>
                    <a:lumOff val="40000"/>
                  </a:schemeClr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GB" dirty="0"/>
              <a:t>Click to Add </a:t>
            </a:r>
            <a:r>
              <a:rPr lang="en-GB" dirty="0" err="1"/>
              <a:t>Subheader</a:t>
            </a:r>
            <a:r>
              <a:rPr lang="en-GB" dirty="0"/>
              <a:t> in Barlow </a:t>
            </a:r>
            <a:r>
              <a:rPr lang="en-GB" dirty="0" err="1"/>
              <a:t>SemiBold</a:t>
            </a:r>
            <a:r>
              <a:rPr lang="en-GB" dirty="0"/>
              <a:t> 18 pt., Max One Line, Title Case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935695-BFE1-8BD6-08ED-49D19A252EC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7600" y="1922400"/>
            <a:ext cx="11358000" cy="4525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Clr>
                <a:schemeClr val="bg1"/>
              </a:buClr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-22860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866775" indent="-22225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BC3E0B30-4B1F-2597-A54A-ACEF55669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735"/>
          <a:stretch/>
        </p:blipFill>
        <p:spPr>
          <a:xfrm>
            <a:off x="10915650" y="392640"/>
            <a:ext cx="910800" cy="258235"/>
          </a:xfrm>
          <a:prstGeom prst="rect">
            <a:avLst/>
          </a:prstGeom>
        </p:spPr>
      </p:pic>
      <p:sp>
        <p:nvSpPr>
          <p:cNvPr id="9" name="Legal Statement">
            <a:extLst>
              <a:ext uri="{FF2B5EF4-FFF2-40B4-BE49-F238E27FC236}">
                <a16:creationId xmlns:a16="http://schemas.microsoft.com/office/drawing/2014/main" id="{F2D7AFB9-BB35-6BAD-4F95-1B4AAFD93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bg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0B882CF-0122-EBC9-F9BA-92246F1A6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351E19C9-C3B9-95F2-8631-F77DC38B4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7D0926-3432-9767-B62F-356355C72801}"/>
              </a:ext>
            </a:extLst>
          </p:cNvPr>
          <p:cNvSpPr/>
          <p:nvPr userDrawn="1"/>
        </p:nvSpPr>
        <p:spPr>
          <a:xfrm>
            <a:off x="0" y="2695074"/>
            <a:ext cx="12192000" cy="4162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457200">
              <a:spcBef>
                <a:spcPts val="600"/>
              </a:spcBef>
              <a:spcAft>
                <a:spcPts val="800"/>
              </a:spcAft>
              <a:buClr>
                <a:schemeClr val="accent1"/>
              </a:buClr>
              <a:buSzPct val="70000"/>
            </a:pPr>
            <a:endParaRPr lang="en-US" dirty="0">
              <a:solidFill>
                <a:srgbClr val="000000"/>
              </a:solidFill>
              <a:latin typeface="Barlow" pitchFamily="2" charset="77"/>
              <a:cs typeface="Arial" panose="020B0604020202020204" pitchFamily="34" charset="0"/>
            </a:endParaRPr>
          </a:p>
        </p:txBody>
      </p:sp>
      <p:sp>
        <p:nvSpPr>
          <p:cNvPr id="3" name="Legal Statement">
            <a:extLst>
              <a:ext uri="{FF2B5EF4-FFF2-40B4-BE49-F238E27FC236}">
                <a16:creationId xmlns:a16="http://schemas.microsoft.com/office/drawing/2014/main" id="{1B066EA6-D718-7545-E381-864DF1258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B0EC10E-15B9-88B4-1BEB-1CF6CD00D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28760039-3EE1-0111-00FA-AC5941EF5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9951A4-1AD3-A43C-C0FA-206FB4E657C2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38800" y="1251708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289852-70F1-F42E-1E63-613E2DAE04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67000" y="2207967"/>
            <a:ext cx="6829596" cy="183127"/>
          </a:xfrm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9F86B4-824B-44DC-9606-E1B953C49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66998" y="2418038"/>
            <a:ext cx="6829597" cy="152606"/>
          </a:xfrm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Title Across One Line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4D648701-E0D4-F459-51EF-4B4F2B1A3F9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084264" y="2854230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32D2988E-A812-22FF-DA6D-89824D7557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7608" y="3810489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10F5B35-E695-3D97-91E9-74525E0879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608" y="4020560"/>
            <a:ext cx="2267712" cy="152606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B5505A30-F7BF-2A80-CF4F-DC82B7757FD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3356272" y="2854230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DE388AD-8068-7B82-4845-988319834F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79616" y="3810489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0CE3BC8-180C-52E1-AF8E-E932446296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79616" y="4020560"/>
            <a:ext cx="2267712" cy="152606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5A66B708-BC6D-11ED-866E-BA899BDFCD5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7905539" y="2854230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070D149-5511-661D-2248-E549DF46A8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28883" y="3812396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1353DFC-A442-ADF3-481B-ACFF248E86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28883" y="4022467"/>
            <a:ext cx="2267712" cy="152606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86826487-F2C1-3F44-5BA4-13A46BCA2A25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181844" y="2854230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965BEF7-6D32-9FC9-AF58-1738AF114A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05188" y="3810489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0004F470-48DD-29AB-C8B8-E868160D06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05188" y="4020560"/>
            <a:ext cx="2267712" cy="153888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C3204260-FF56-EA5A-C294-0D1D22FE0BE8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5632577" y="2854230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D6D5EEAF-B0CF-D1C5-1B9C-5419FFA36C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55921" y="3810489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E7C1D65D-CDD0-1C2C-8A8C-72BFA3D224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55921" y="4020560"/>
            <a:ext cx="2267712" cy="152606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55" name="Picture Placeholder 6">
            <a:extLst>
              <a:ext uri="{FF2B5EF4-FFF2-40B4-BE49-F238E27FC236}">
                <a16:creationId xmlns:a16="http://schemas.microsoft.com/office/drawing/2014/main" id="{CC6CA299-A523-2251-23EF-771F55BE128B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1084264" y="4638638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5DFA18AA-F368-3565-0ACB-0D9625D2E4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7608" y="5594897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00169ABB-4341-687D-4DEC-A6A58BFA9FA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07608" y="5804968"/>
            <a:ext cx="2267712" cy="152606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58" name="Picture Placeholder 6">
            <a:extLst>
              <a:ext uri="{FF2B5EF4-FFF2-40B4-BE49-F238E27FC236}">
                <a16:creationId xmlns:a16="http://schemas.microsoft.com/office/drawing/2014/main" id="{44F8E345-E274-A4FB-2B88-EDACE4AE4C33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3356272" y="4638638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64F95D23-0C57-7BBB-D5B0-320615BA8FD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679616" y="5594897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DCBC274C-0F2C-5F9C-9F0C-7A7332395B8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79616" y="5804968"/>
            <a:ext cx="2267712" cy="152606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61" name="Picture Placeholder 6">
            <a:extLst>
              <a:ext uri="{FF2B5EF4-FFF2-40B4-BE49-F238E27FC236}">
                <a16:creationId xmlns:a16="http://schemas.microsoft.com/office/drawing/2014/main" id="{54CE9587-6C54-D011-6607-2A2E2ACEA84C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905539" y="4638638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C493F11E-B5FE-CBA1-7BAD-1A32E7FD567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28883" y="5594897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A31A7415-C8AE-8014-1304-CEA99500563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28883" y="5804968"/>
            <a:ext cx="2267712" cy="152606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64" name="Picture Placeholder 6">
            <a:extLst>
              <a:ext uri="{FF2B5EF4-FFF2-40B4-BE49-F238E27FC236}">
                <a16:creationId xmlns:a16="http://schemas.microsoft.com/office/drawing/2014/main" id="{45BC5C9C-55D1-0F5E-8670-CBF4AB9FB9A6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10181844" y="4638638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BA302EF8-54CE-ECD1-533B-D6DF9FFC0CD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505188" y="5594897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66" name="Text Placeholder 8">
            <a:extLst>
              <a:ext uri="{FF2B5EF4-FFF2-40B4-BE49-F238E27FC236}">
                <a16:creationId xmlns:a16="http://schemas.microsoft.com/office/drawing/2014/main" id="{920988B0-5809-C2B5-EDED-86CDFE30986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505188" y="5804968"/>
            <a:ext cx="2267712" cy="153888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67" name="Picture Placeholder 6">
            <a:extLst>
              <a:ext uri="{FF2B5EF4-FFF2-40B4-BE49-F238E27FC236}">
                <a16:creationId xmlns:a16="http://schemas.microsoft.com/office/drawing/2014/main" id="{261BF2E2-641A-7C31-E2C0-6D6BFD64C7BB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5632577" y="4638638"/>
            <a:ext cx="914400" cy="9144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800"/>
            </a:lvl1pPr>
          </a:lstStyle>
          <a:p>
            <a:r>
              <a:rPr lang="en-US" dirty="0"/>
              <a:t>Click and Choose Profile Picture</a:t>
            </a:r>
          </a:p>
        </p:txBody>
      </p:sp>
      <p:sp>
        <p:nvSpPr>
          <p:cNvPr id="68" name="Text Placeholder 8">
            <a:extLst>
              <a:ext uri="{FF2B5EF4-FFF2-40B4-BE49-F238E27FC236}">
                <a16:creationId xmlns:a16="http://schemas.microsoft.com/office/drawing/2014/main" id="{4DAFA5E3-A4EC-D1CC-ACB3-95E586998D2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955921" y="5594897"/>
            <a:ext cx="2267712" cy="183127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1200" b="0" i="0">
                <a:solidFill>
                  <a:schemeClr val="tx2">
                    <a:lumMod val="75000"/>
                  </a:schemeClr>
                </a:solidFill>
                <a:latin typeface="Barlow Medium" pitchFamily="2" charset="77"/>
              </a:defRPr>
            </a:lvl1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0633DB6F-8049-E1EE-96AE-723ED3029A8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55921" y="5804968"/>
            <a:ext cx="2267712" cy="152606"/>
          </a:xfrm>
        </p:spPr>
        <p:txBody>
          <a:bodyPr wrap="square" lIns="91440" rIns="91440">
            <a:sp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lang="en-US" sz="1000" b="0" i="0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Title (1-3 Lines)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3DDFAF-CEA6-D995-9D97-9CDECF6FEAC3}"/>
              </a:ext>
            </a:extLst>
          </p:cNvPr>
          <p:cNvSpPr txBox="1"/>
          <p:nvPr userDrawn="1"/>
        </p:nvSpPr>
        <p:spPr>
          <a:xfrm>
            <a:off x="4240443" y="12773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1A14D5-995E-5049-13B6-FC45A2D4487E}"/>
              </a:ext>
            </a:extLst>
          </p:cNvPr>
          <p:cNvSpPr/>
          <p:nvPr userDrawn="1"/>
        </p:nvSpPr>
        <p:spPr>
          <a:xfrm>
            <a:off x="0" y="172"/>
            <a:ext cx="5902325" cy="6857828"/>
          </a:xfrm>
          <a:prstGeom prst="rect">
            <a:avLst/>
          </a:prstGeom>
          <a:solidFill>
            <a:schemeClr val="tx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2220010-7E9D-4CC5-9800-C952B9D6E5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7600" y="990000"/>
            <a:ext cx="5144303" cy="546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FontTx/>
              <a:buNone/>
              <a:tabLst>
                <a:tab pos="3508375" algn="l"/>
              </a:tabLst>
              <a:defRPr sz="5000" b="1" i="0" baseline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GB" dirty="0"/>
              <a:t>Big Statement/Quote</a:t>
            </a:r>
            <a:br>
              <a:rPr lang="en-GB" dirty="0"/>
            </a:br>
            <a:r>
              <a:rPr lang="en-GB" dirty="0"/>
              <a:t>Two Columns, Barlow SemiBold,</a:t>
            </a:r>
            <a:br>
              <a:rPr lang="en-GB" dirty="0"/>
            </a:br>
            <a:r>
              <a:rPr lang="en-GB" dirty="0"/>
              <a:t>50 pt., Click to Edit</a:t>
            </a:r>
            <a:endParaRPr lang="en-US" dirty="0"/>
          </a:p>
        </p:txBody>
      </p:sp>
      <p:sp>
        <p:nvSpPr>
          <p:cNvPr id="4" name="Legal Statement">
            <a:extLst>
              <a:ext uri="{FF2B5EF4-FFF2-40B4-BE49-F238E27FC236}">
                <a16:creationId xmlns:a16="http://schemas.microsoft.com/office/drawing/2014/main" id="{59339391-6349-B106-157A-8926C5603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bg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A8BB947-F929-CC27-FA51-5F8491631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1050B6-525B-3A7B-AC73-4A4A2AD3668A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289675" y="990000"/>
            <a:ext cx="5498289" cy="5456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449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Two Column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1A14D5-995E-5049-13B6-FC45A2D4487E}"/>
              </a:ext>
            </a:extLst>
          </p:cNvPr>
          <p:cNvSpPr/>
          <p:nvPr userDrawn="1"/>
        </p:nvSpPr>
        <p:spPr>
          <a:xfrm>
            <a:off x="0" y="172"/>
            <a:ext cx="5902325" cy="6857828"/>
          </a:xfrm>
          <a:prstGeom prst="rect">
            <a:avLst/>
          </a:prstGeom>
          <a:solidFill>
            <a:schemeClr val="tx2"/>
          </a:soli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2220010-7E9D-4CC5-9800-C952B9D6E5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7600" y="990000"/>
            <a:ext cx="5144303" cy="5468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buFontTx/>
              <a:buNone/>
              <a:tabLst>
                <a:tab pos="3508375" algn="l"/>
              </a:tabLst>
              <a:defRPr sz="5000" b="1" i="0" baseline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GB" dirty="0"/>
              <a:t>Big Statement/Quote</a:t>
            </a:r>
            <a:br>
              <a:rPr lang="en-GB" dirty="0"/>
            </a:br>
            <a:r>
              <a:rPr lang="en-GB" dirty="0"/>
              <a:t>Two Columns, Barlow SemiBold,</a:t>
            </a:r>
            <a:br>
              <a:rPr lang="en-GB" dirty="0"/>
            </a:br>
            <a:r>
              <a:rPr lang="en-GB" dirty="0"/>
              <a:t>50 pt., Click to Edit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AC019C-E00B-1BBC-26AB-EE9B29FD795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77310" y="990001"/>
            <a:ext cx="5498289" cy="5468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Clr>
                <a:schemeClr val="bg1"/>
              </a:buClr>
              <a:buFontTx/>
              <a:buNone/>
              <a:defRPr>
                <a:solidFill>
                  <a:schemeClr val="bg1"/>
                </a:solidFill>
              </a:defRPr>
            </a:lvl1pPr>
            <a:lvl2pPr marL="457200" indent="-22860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2pPr>
            <a:lvl3pPr marL="866775" indent="-222250">
              <a:spcAft>
                <a:spcPts val="600"/>
              </a:spcAft>
              <a:buClr>
                <a:schemeClr val="bg1"/>
              </a:buClr>
              <a:tabLst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1371600" indent="-2304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1371600" indent="-2286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1371600" indent="-2286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1371600" indent="-23040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1371600" indent="-230400"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A3767269-D440-03F9-BB78-6AB3B10BD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735"/>
          <a:stretch/>
        </p:blipFill>
        <p:spPr>
          <a:xfrm>
            <a:off x="10915650" y="392640"/>
            <a:ext cx="910800" cy="258235"/>
          </a:xfrm>
          <a:prstGeom prst="rect">
            <a:avLst/>
          </a:prstGeom>
        </p:spPr>
      </p:pic>
      <p:sp>
        <p:nvSpPr>
          <p:cNvPr id="4" name="Legal Statement">
            <a:extLst>
              <a:ext uri="{FF2B5EF4-FFF2-40B4-BE49-F238E27FC236}">
                <a16:creationId xmlns:a16="http://schemas.microsoft.com/office/drawing/2014/main" id="{59339391-6349-B106-157A-8926C5603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bg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A8BB947-F929-CC27-FA51-5F8491631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3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F5266-55C9-0BE1-E63F-2CD32DA02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2F76C70-D0CE-D738-0558-91BF754BF15B}"/>
              </a:ext>
            </a:extLst>
          </p:cNvPr>
          <p:cNvGrpSpPr/>
          <p:nvPr userDrawn="1"/>
        </p:nvGrpSpPr>
        <p:grpSpPr>
          <a:xfrm>
            <a:off x="0" y="0"/>
            <a:ext cx="7617658" cy="6862572"/>
            <a:chOff x="1" y="-4572"/>
            <a:chExt cx="7617658" cy="6862572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49D9AC0-F957-4A6F-4DD9-7A5FC61565DA}"/>
                </a:ext>
              </a:extLst>
            </p:cNvPr>
            <p:cNvSpPr/>
            <p:nvPr userDrawn="1"/>
          </p:nvSpPr>
          <p:spPr>
            <a:xfrm>
              <a:off x="104172" y="205255"/>
              <a:ext cx="7513487" cy="6652745"/>
            </a:xfrm>
            <a:custGeom>
              <a:avLst/>
              <a:gdLst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501110 w 7513487"/>
                <a:gd name="connsiteY3" fmla="*/ 6858000 h 6858000"/>
                <a:gd name="connsiteX4" fmla="*/ 0 w 7513487"/>
                <a:gd name="connsiteY4" fmla="*/ 6858000 h 6858000"/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859925 w 7513487"/>
                <a:gd name="connsiteY3" fmla="*/ 6638374 h 6858000"/>
                <a:gd name="connsiteX4" fmla="*/ 0 w 7513487"/>
                <a:gd name="connsiteY4" fmla="*/ 6858000 h 6858000"/>
                <a:gd name="connsiteX5" fmla="*/ 0 w 7513487"/>
                <a:gd name="connsiteY5" fmla="*/ 0 h 6858000"/>
                <a:gd name="connsiteX0" fmla="*/ 0 w 7513487"/>
                <a:gd name="connsiteY0" fmla="*/ 0 h 6649933"/>
                <a:gd name="connsiteX1" fmla="*/ 1541566 w 7513487"/>
                <a:gd name="connsiteY1" fmla="*/ 0 h 6649933"/>
                <a:gd name="connsiteX2" fmla="*/ 7513487 w 7513487"/>
                <a:gd name="connsiteY2" fmla="*/ 3417425 h 6649933"/>
                <a:gd name="connsiteX3" fmla="*/ 1859925 w 7513487"/>
                <a:gd name="connsiteY3" fmla="*/ 6638374 h 6649933"/>
                <a:gd name="connsiteX4" fmla="*/ 0 w 7513487"/>
                <a:gd name="connsiteY4" fmla="*/ 6649933 h 6649933"/>
                <a:gd name="connsiteX5" fmla="*/ 0 w 7513487"/>
                <a:gd name="connsiteY5" fmla="*/ 0 h 6649933"/>
                <a:gd name="connsiteX0" fmla="*/ 0 w 7513487"/>
                <a:gd name="connsiteY0" fmla="*/ 0 h 6643886"/>
                <a:gd name="connsiteX1" fmla="*/ 1541566 w 7513487"/>
                <a:gd name="connsiteY1" fmla="*/ 0 h 6643886"/>
                <a:gd name="connsiteX2" fmla="*/ 7513487 w 7513487"/>
                <a:gd name="connsiteY2" fmla="*/ 3417425 h 6643886"/>
                <a:gd name="connsiteX3" fmla="*/ 1859925 w 7513487"/>
                <a:gd name="connsiteY3" fmla="*/ 6638374 h 6643886"/>
                <a:gd name="connsiteX4" fmla="*/ 0 w 7513487"/>
                <a:gd name="connsiteY4" fmla="*/ 6643886 h 6643886"/>
                <a:gd name="connsiteX5" fmla="*/ 0 w 7513487"/>
                <a:gd name="connsiteY5" fmla="*/ 0 h 664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3487" h="6643886">
                  <a:moveTo>
                    <a:pt x="0" y="0"/>
                  </a:moveTo>
                  <a:lnTo>
                    <a:pt x="1541566" y="0"/>
                  </a:lnTo>
                  <a:lnTo>
                    <a:pt x="7513487" y="3417425"/>
                  </a:lnTo>
                  <a:lnTo>
                    <a:pt x="1859925" y="6638374"/>
                  </a:lnTo>
                  <a:lnTo>
                    <a:pt x="0" y="664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CF1316C-10A5-28E9-22D3-E28B92C6CB2F}"/>
                </a:ext>
              </a:extLst>
            </p:cNvPr>
            <p:cNvSpPr/>
            <p:nvPr userDrawn="1"/>
          </p:nvSpPr>
          <p:spPr>
            <a:xfrm>
              <a:off x="1" y="-4572"/>
              <a:ext cx="7513487" cy="6862572"/>
            </a:xfrm>
            <a:custGeom>
              <a:avLst/>
              <a:gdLst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501110 w 7513487"/>
                <a:gd name="connsiteY3" fmla="*/ 6858000 h 6858000"/>
                <a:gd name="connsiteX4" fmla="*/ 0 w 7513487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3487" h="6858000">
                  <a:moveTo>
                    <a:pt x="0" y="0"/>
                  </a:moveTo>
                  <a:lnTo>
                    <a:pt x="1541566" y="0"/>
                  </a:lnTo>
                  <a:lnTo>
                    <a:pt x="7513487" y="3417425"/>
                  </a:lnTo>
                  <a:lnTo>
                    <a:pt x="15011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DF7479F7-195D-2E18-401F-FAE71BD96051}"/>
              </a:ext>
            </a:extLst>
          </p:cNvPr>
          <p:cNvSpPr txBox="1"/>
          <p:nvPr userDrawn="1"/>
        </p:nvSpPr>
        <p:spPr>
          <a:xfrm>
            <a:off x="432854" y="6204857"/>
            <a:ext cx="949632" cy="20682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Barlow"/>
              <a:buNone/>
              <a:tabLst/>
              <a:defRPr/>
            </a:pPr>
            <a:r>
              <a:rPr lang="en-IE" sz="1400" b="0" i="0" u="none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Barlow Medium" pitchFamily="2" charset="77"/>
              </a:rPr>
              <a:t>analog.com</a:t>
            </a:r>
            <a:endParaRPr lang="en-IE" sz="1400" b="0" i="0" u="none" spc="100" baseline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Barlow Medium" pitchFamily="2" charset="77"/>
            </a:endParaRPr>
          </a:p>
        </p:txBody>
      </p:sp>
      <p:pic>
        <p:nvPicPr>
          <p:cNvPr id="10" name="Graphic 9">
            <a:hlinkClick r:id="rId3"/>
            <a:extLst>
              <a:ext uri="{FF2B5EF4-FFF2-40B4-BE49-F238E27FC236}">
                <a16:creationId xmlns:a16="http://schemas.microsoft.com/office/drawing/2014/main" id="{55E32BF2-18A2-7CEE-0495-510A9F96AF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980" y="904240"/>
            <a:ext cx="1584784" cy="450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34EDB31-305D-ABD5-A5B5-5A901432FC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293" y="4667812"/>
            <a:ext cx="3600000" cy="2700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i="0" spc="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Barlow Medium" pitchFamily="2" charset="77"/>
              </a:defRPr>
            </a:lvl1pPr>
          </a:lstStyle>
          <a:p>
            <a:r>
              <a:rPr lang="en-US" dirty="0"/>
              <a:t>Click to Add Author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C40DCC2-6B3F-66D3-DF6F-1CAFC8AB6C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293" y="4963932"/>
            <a:ext cx="2880000" cy="39038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spc="0" baseline="0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r>
              <a:rPr lang="en-US" dirty="0"/>
              <a:t>Click to Add Job Title</a:t>
            </a:r>
          </a:p>
          <a:p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EC33F89-D1AD-97BD-9796-653C4E7471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03" y="2448560"/>
            <a:ext cx="5040000" cy="1979006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 i="0" spc="0" baseline="0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r>
              <a:rPr lang="en-US" dirty="0"/>
              <a:t>Click to Add Title,</a:t>
            </a:r>
            <a:br>
              <a:rPr lang="en-US" dirty="0"/>
            </a:br>
            <a:r>
              <a:rPr lang="en-US" dirty="0"/>
              <a:t>3 Lines Max, 44 pt.</a:t>
            </a:r>
            <a:br>
              <a:rPr lang="en-US" dirty="0"/>
            </a:br>
            <a:r>
              <a:rPr lang="en-US" dirty="0"/>
              <a:t>Title Case</a:t>
            </a:r>
          </a:p>
        </p:txBody>
      </p:sp>
    </p:spTree>
    <p:extLst>
      <p:ext uri="{BB962C8B-B14F-4D97-AF65-F5344CB8AC3E}">
        <p14:creationId xmlns:p14="http://schemas.microsoft.com/office/powerpoint/2010/main" val="5046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rimary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F60630CF-4BC1-4126-BAD0-74F5C380B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735"/>
          <a:stretch/>
        </p:blipFill>
        <p:spPr>
          <a:xfrm>
            <a:off x="10915650" y="392640"/>
            <a:ext cx="910800" cy="258235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405AAAEB-2168-EDFA-AE8A-1EB7C4DA25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9101" y="985720"/>
            <a:ext cx="11353799" cy="54684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90000"/>
              </a:lnSpc>
              <a:buFontTx/>
              <a:buNone/>
              <a:tabLst>
                <a:tab pos="3508375" algn="l"/>
              </a:tabLst>
              <a:defRPr sz="5000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GB" dirty="0"/>
              <a:t>Big Statement/Quote, One Column,</a:t>
            </a:r>
            <a:br>
              <a:rPr lang="en-GB" dirty="0"/>
            </a:br>
            <a:r>
              <a:rPr lang="en-GB" dirty="0"/>
              <a:t>Barlow SemiBold, 50 pt., Click to Edit</a:t>
            </a:r>
            <a:endParaRPr lang="en-US" dirty="0"/>
          </a:p>
        </p:txBody>
      </p:sp>
      <p:sp>
        <p:nvSpPr>
          <p:cNvPr id="4" name="Legal Statement">
            <a:extLst>
              <a:ext uri="{FF2B5EF4-FFF2-40B4-BE49-F238E27FC236}">
                <a16:creationId xmlns:a16="http://schemas.microsoft.com/office/drawing/2014/main" id="{711B7826-C8B8-BDAD-0A12-46CAFB749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bg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4E77862-06B8-49B9-8840-9C5CBFE1F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bg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44B91048-928D-46CA-F288-0674C5E34E11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0"/>
            <a:ext cx="12192000" cy="6853238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9525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to Add a Video</a:t>
            </a:r>
          </a:p>
        </p:txBody>
      </p:sp>
    </p:spTree>
    <p:extLst>
      <p:ext uri="{BB962C8B-B14F-4D97-AF65-F5344CB8AC3E}">
        <p14:creationId xmlns:p14="http://schemas.microsoft.com/office/powerpoint/2010/main" val="38722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Card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CBD4353F-D62D-2F4C-3041-F34431E54F85}"/>
              </a:ext>
            </a:extLst>
          </p:cNvPr>
          <p:cNvSpPr txBox="1"/>
          <p:nvPr userDrawn="1"/>
        </p:nvSpPr>
        <p:spPr>
          <a:xfrm>
            <a:off x="0" y="2410889"/>
            <a:ext cx="12192000" cy="6924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indent="0" algn="ctr" defTabSz="457200">
              <a:lnSpc>
                <a:spcPct val="90000"/>
              </a:lnSpc>
              <a:spcBef>
                <a:spcPts val="1000"/>
              </a:spcBef>
              <a:buClr>
                <a:srgbClr val="1E4056"/>
              </a:buClr>
              <a:buSzPct val="75000"/>
              <a:buFont typeface="Barlow"/>
              <a:buNone/>
            </a:pPr>
            <a:r>
              <a:rPr lang="en-US" sz="5000" b="0" i="0" spc="-100" baseline="0" dirty="0">
                <a:solidFill>
                  <a:schemeClr val="bg1"/>
                </a:solidFill>
                <a:latin typeface="Barlow Medium" pitchFamily="2" charset="77"/>
              </a:rPr>
              <a:t>AHEAD OF WHAT’S POSSIBLE</a:t>
            </a:r>
            <a:endParaRPr lang="en-US" sz="5000" b="0" i="0" spc="-100" baseline="25000" dirty="0">
              <a:solidFill>
                <a:schemeClr val="bg1"/>
              </a:solidFill>
              <a:latin typeface="Barlow Medium" pitchFamily="2" charset="77"/>
            </a:endParaRPr>
          </a:p>
        </p:txBody>
      </p: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77A01333-E4A7-1F2C-0116-91DF7AC37E43}"/>
              </a:ext>
            </a:extLst>
          </p:cNvPr>
          <p:cNvSpPr txBox="1"/>
          <p:nvPr userDrawn="1"/>
        </p:nvSpPr>
        <p:spPr>
          <a:xfrm>
            <a:off x="5466000" y="3488780"/>
            <a:ext cx="1260000" cy="2794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4056"/>
              </a:buClr>
              <a:buSzPct val="75000"/>
              <a:buFont typeface="Barlow"/>
              <a:buNone/>
              <a:tabLst/>
              <a:defRPr/>
            </a:pPr>
            <a:r>
              <a:rPr lang="en-IE" sz="1800" b="0" i="0" u="none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Barlow Medium" pitchFamily="2" charset="77"/>
              </a:rPr>
              <a:t>analog</a:t>
            </a:r>
            <a:r>
              <a:rPr lang="en-IE" sz="1800" b="0" i="0" u="none" spc="100" baseline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Barlow Medium" pitchFamily="2" charset="77"/>
              </a:rPr>
              <a:t>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9611C-2544-31F0-337A-5ACA47B9BFEE}"/>
              </a:ext>
            </a:extLst>
          </p:cNvPr>
          <p:cNvSpPr txBox="1"/>
          <p:nvPr userDrawn="1"/>
        </p:nvSpPr>
        <p:spPr>
          <a:xfrm>
            <a:off x="0" y="6559905"/>
            <a:ext cx="12193200" cy="18466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/>
            <a:r>
              <a:rPr lang="en-IE" sz="600" b="0" i="0" dirty="0">
                <a:solidFill>
                  <a:schemeClr val="bg1"/>
                </a:solidFill>
                <a:latin typeface="Barlow" pitchFamily="2" charset="77"/>
              </a:rPr>
              <a:t>©2025 Analog Devices, Inc. All Rights Reserved. </a:t>
            </a:r>
          </a:p>
        </p:txBody>
      </p:sp>
      <p:pic>
        <p:nvPicPr>
          <p:cNvPr id="2" name="Graphic 1">
            <a:hlinkClick r:id="rId4"/>
            <a:extLst>
              <a:ext uri="{FF2B5EF4-FFF2-40B4-BE49-F238E27FC236}">
                <a16:creationId xmlns:a16="http://schemas.microsoft.com/office/drawing/2014/main" id="{541BB206-E2EC-4ECC-7367-C7B1591382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0341" y="4864462"/>
            <a:ext cx="1852246" cy="5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35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E74B564B-7F9F-32DC-1EEB-57A3EFAD5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75A93E-07A2-EBD4-1717-2BC5B458C0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7600" y="1353312"/>
            <a:ext cx="11358000" cy="509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 sz="1600"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 sz="14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Legal Statement">
            <a:extLst>
              <a:ext uri="{FF2B5EF4-FFF2-40B4-BE49-F238E27FC236}">
                <a16:creationId xmlns:a16="http://schemas.microsoft.com/office/drawing/2014/main" id="{6D4B9EFC-C7DD-F257-A5DB-C33A7A52F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FE45972-FE13-E8D4-E5E1-9B8CBA947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E74B564B-7F9F-32DC-1EEB-57A3EFAD5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842400"/>
          </a:xfrm>
        </p:spPr>
        <p:txBody>
          <a:bodyPr tIns="36576" anchor="t" anchorCtr="0"/>
          <a:lstStyle>
            <a:lvl1pPr>
              <a:defRPr sz="3200" spc="0" baseline="0"/>
            </a:lvl1pPr>
          </a:lstStyle>
          <a:p>
            <a:r>
              <a:rPr lang="en-GB" dirty="0"/>
              <a:t>Click to Add Title in Barlow Medium 32 pt. </a:t>
            </a:r>
            <a:br>
              <a:rPr lang="en-GB" dirty="0"/>
            </a:br>
            <a:r>
              <a:rPr lang="en-GB" dirty="0"/>
              <a:t>Max Two Lines, Title Case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298877-00D0-02CC-EA8B-6319826E66D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7600" y="1771752"/>
            <a:ext cx="11358000" cy="4675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Legal Statement">
            <a:extLst>
              <a:ext uri="{FF2B5EF4-FFF2-40B4-BE49-F238E27FC236}">
                <a16:creationId xmlns:a16="http://schemas.microsoft.com/office/drawing/2014/main" id="{9B830200-494D-376F-25FC-62708EAC8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D4A03-9143-BC58-1681-1225AE4D7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orking in a factory&#10;&#10;Description automatically generated">
            <a:extLst>
              <a:ext uri="{FF2B5EF4-FFF2-40B4-BE49-F238E27FC236}">
                <a16:creationId xmlns:a16="http://schemas.microsoft.com/office/drawing/2014/main" id="{5279C31A-3F31-E41C-E7A3-501624556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980CC74-0812-43C2-2A04-E80B64FF4663}"/>
              </a:ext>
            </a:extLst>
          </p:cNvPr>
          <p:cNvGrpSpPr/>
          <p:nvPr userDrawn="1"/>
        </p:nvGrpSpPr>
        <p:grpSpPr>
          <a:xfrm>
            <a:off x="0" y="0"/>
            <a:ext cx="7617658" cy="6862572"/>
            <a:chOff x="1" y="-4572"/>
            <a:chExt cx="7617658" cy="686257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2F3DE54-34B6-3AF3-6CD6-3EEEE3D9CBDA}"/>
                </a:ext>
              </a:extLst>
            </p:cNvPr>
            <p:cNvSpPr/>
            <p:nvPr userDrawn="1"/>
          </p:nvSpPr>
          <p:spPr>
            <a:xfrm>
              <a:off x="104172" y="205255"/>
              <a:ext cx="7513487" cy="6652745"/>
            </a:xfrm>
            <a:custGeom>
              <a:avLst/>
              <a:gdLst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501110 w 7513487"/>
                <a:gd name="connsiteY3" fmla="*/ 6858000 h 6858000"/>
                <a:gd name="connsiteX4" fmla="*/ 0 w 7513487"/>
                <a:gd name="connsiteY4" fmla="*/ 6858000 h 6858000"/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859925 w 7513487"/>
                <a:gd name="connsiteY3" fmla="*/ 6638374 h 6858000"/>
                <a:gd name="connsiteX4" fmla="*/ 0 w 7513487"/>
                <a:gd name="connsiteY4" fmla="*/ 6858000 h 6858000"/>
                <a:gd name="connsiteX5" fmla="*/ 0 w 7513487"/>
                <a:gd name="connsiteY5" fmla="*/ 0 h 6858000"/>
                <a:gd name="connsiteX0" fmla="*/ 0 w 7513487"/>
                <a:gd name="connsiteY0" fmla="*/ 0 h 6649933"/>
                <a:gd name="connsiteX1" fmla="*/ 1541566 w 7513487"/>
                <a:gd name="connsiteY1" fmla="*/ 0 h 6649933"/>
                <a:gd name="connsiteX2" fmla="*/ 7513487 w 7513487"/>
                <a:gd name="connsiteY2" fmla="*/ 3417425 h 6649933"/>
                <a:gd name="connsiteX3" fmla="*/ 1859925 w 7513487"/>
                <a:gd name="connsiteY3" fmla="*/ 6638374 h 6649933"/>
                <a:gd name="connsiteX4" fmla="*/ 0 w 7513487"/>
                <a:gd name="connsiteY4" fmla="*/ 6649933 h 6649933"/>
                <a:gd name="connsiteX5" fmla="*/ 0 w 7513487"/>
                <a:gd name="connsiteY5" fmla="*/ 0 h 6649933"/>
                <a:gd name="connsiteX0" fmla="*/ 0 w 7513487"/>
                <a:gd name="connsiteY0" fmla="*/ 0 h 6643886"/>
                <a:gd name="connsiteX1" fmla="*/ 1541566 w 7513487"/>
                <a:gd name="connsiteY1" fmla="*/ 0 h 6643886"/>
                <a:gd name="connsiteX2" fmla="*/ 7513487 w 7513487"/>
                <a:gd name="connsiteY2" fmla="*/ 3417425 h 6643886"/>
                <a:gd name="connsiteX3" fmla="*/ 1859925 w 7513487"/>
                <a:gd name="connsiteY3" fmla="*/ 6638374 h 6643886"/>
                <a:gd name="connsiteX4" fmla="*/ 0 w 7513487"/>
                <a:gd name="connsiteY4" fmla="*/ 6643886 h 6643886"/>
                <a:gd name="connsiteX5" fmla="*/ 0 w 7513487"/>
                <a:gd name="connsiteY5" fmla="*/ 0 h 664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3487" h="6643886">
                  <a:moveTo>
                    <a:pt x="0" y="0"/>
                  </a:moveTo>
                  <a:lnTo>
                    <a:pt x="1541566" y="0"/>
                  </a:lnTo>
                  <a:lnTo>
                    <a:pt x="7513487" y="3417425"/>
                  </a:lnTo>
                  <a:lnTo>
                    <a:pt x="1859925" y="6638374"/>
                  </a:lnTo>
                  <a:lnTo>
                    <a:pt x="0" y="664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E238CC0-96D0-F452-54CA-4E0E61680C7C}"/>
                </a:ext>
              </a:extLst>
            </p:cNvPr>
            <p:cNvSpPr/>
            <p:nvPr userDrawn="1"/>
          </p:nvSpPr>
          <p:spPr>
            <a:xfrm>
              <a:off x="1" y="-4572"/>
              <a:ext cx="7513487" cy="6862572"/>
            </a:xfrm>
            <a:custGeom>
              <a:avLst/>
              <a:gdLst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501110 w 7513487"/>
                <a:gd name="connsiteY3" fmla="*/ 6858000 h 6858000"/>
                <a:gd name="connsiteX4" fmla="*/ 0 w 7513487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3487" h="6858000">
                  <a:moveTo>
                    <a:pt x="0" y="0"/>
                  </a:moveTo>
                  <a:lnTo>
                    <a:pt x="1541566" y="0"/>
                  </a:lnTo>
                  <a:lnTo>
                    <a:pt x="7513487" y="3417425"/>
                  </a:lnTo>
                  <a:lnTo>
                    <a:pt x="15011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E685E6-13CB-D38D-FEA2-77D90875D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03" y="2448560"/>
            <a:ext cx="5040000" cy="1979006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 i="0" spc="0" baseline="0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r>
              <a:rPr lang="en-US" dirty="0"/>
              <a:t>Click to Add Section Title, 3 Lines Max, 44 pt., Title Case</a:t>
            </a:r>
          </a:p>
        </p:txBody>
      </p:sp>
    </p:spTree>
    <p:extLst>
      <p:ext uri="{BB962C8B-B14F-4D97-AF65-F5344CB8AC3E}">
        <p14:creationId xmlns:p14="http://schemas.microsoft.com/office/powerpoint/2010/main" val="42645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with Patter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AD60E70-32AD-72EE-B1DB-7DDA206A7E59}"/>
              </a:ext>
            </a:extLst>
          </p:cNvPr>
          <p:cNvGrpSpPr/>
          <p:nvPr userDrawn="1"/>
        </p:nvGrpSpPr>
        <p:grpSpPr>
          <a:xfrm>
            <a:off x="0" y="0"/>
            <a:ext cx="7617658" cy="6862572"/>
            <a:chOff x="1" y="-4572"/>
            <a:chExt cx="7617658" cy="6862572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9A5004D-7C58-27D4-EB7C-CAEEB8F6A5B8}"/>
                </a:ext>
              </a:extLst>
            </p:cNvPr>
            <p:cNvSpPr/>
            <p:nvPr userDrawn="1"/>
          </p:nvSpPr>
          <p:spPr>
            <a:xfrm>
              <a:off x="104172" y="205255"/>
              <a:ext cx="7513487" cy="6652745"/>
            </a:xfrm>
            <a:custGeom>
              <a:avLst/>
              <a:gdLst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501110 w 7513487"/>
                <a:gd name="connsiteY3" fmla="*/ 6858000 h 6858000"/>
                <a:gd name="connsiteX4" fmla="*/ 0 w 7513487"/>
                <a:gd name="connsiteY4" fmla="*/ 6858000 h 6858000"/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859925 w 7513487"/>
                <a:gd name="connsiteY3" fmla="*/ 6638374 h 6858000"/>
                <a:gd name="connsiteX4" fmla="*/ 0 w 7513487"/>
                <a:gd name="connsiteY4" fmla="*/ 6858000 h 6858000"/>
                <a:gd name="connsiteX5" fmla="*/ 0 w 7513487"/>
                <a:gd name="connsiteY5" fmla="*/ 0 h 6858000"/>
                <a:gd name="connsiteX0" fmla="*/ 0 w 7513487"/>
                <a:gd name="connsiteY0" fmla="*/ 0 h 6649933"/>
                <a:gd name="connsiteX1" fmla="*/ 1541566 w 7513487"/>
                <a:gd name="connsiteY1" fmla="*/ 0 h 6649933"/>
                <a:gd name="connsiteX2" fmla="*/ 7513487 w 7513487"/>
                <a:gd name="connsiteY2" fmla="*/ 3417425 h 6649933"/>
                <a:gd name="connsiteX3" fmla="*/ 1859925 w 7513487"/>
                <a:gd name="connsiteY3" fmla="*/ 6638374 h 6649933"/>
                <a:gd name="connsiteX4" fmla="*/ 0 w 7513487"/>
                <a:gd name="connsiteY4" fmla="*/ 6649933 h 6649933"/>
                <a:gd name="connsiteX5" fmla="*/ 0 w 7513487"/>
                <a:gd name="connsiteY5" fmla="*/ 0 h 6649933"/>
                <a:gd name="connsiteX0" fmla="*/ 0 w 7513487"/>
                <a:gd name="connsiteY0" fmla="*/ 0 h 6643886"/>
                <a:gd name="connsiteX1" fmla="*/ 1541566 w 7513487"/>
                <a:gd name="connsiteY1" fmla="*/ 0 h 6643886"/>
                <a:gd name="connsiteX2" fmla="*/ 7513487 w 7513487"/>
                <a:gd name="connsiteY2" fmla="*/ 3417425 h 6643886"/>
                <a:gd name="connsiteX3" fmla="*/ 1859925 w 7513487"/>
                <a:gd name="connsiteY3" fmla="*/ 6638374 h 6643886"/>
                <a:gd name="connsiteX4" fmla="*/ 0 w 7513487"/>
                <a:gd name="connsiteY4" fmla="*/ 6643886 h 6643886"/>
                <a:gd name="connsiteX5" fmla="*/ 0 w 7513487"/>
                <a:gd name="connsiteY5" fmla="*/ 0 h 664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3487" h="6643886">
                  <a:moveTo>
                    <a:pt x="0" y="0"/>
                  </a:moveTo>
                  <a:lnTo>
                    <a:pt x="1541566" y="0"/>
                  </a:lnTo>
                  <a:lnTo>
                    <a:pt x="7513487" y="3417425"/>
                  </a:lnTo>
                  <a:lnTo>
                    <a:pt x="1859925" y="6638374"/>
                  </a:lnTo>
                  <a:lnTo>
                    <a:pt x="0" y="664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AB5AFC3-5343-064B-A219-1AE7209A8C04}"/>
                </a:ext>
              </a:extLst>
            </p:cNvPr>
            <p:cNvSpPr/>
            <p:nvPr userDrawn="1"/>
          </p:nvSpPr>
          <p:spPr>
            <a:xfrm>
              <a:off x="1" y="-4572"/>
              <a:ext cx="7513487" cy="6862572"/>
            </a:xfrm>
            <a:custGeom>
              <a:avLst/>
              <a:gdLst>
                <a:gd name="connsiteX0" fmla="*/ 0 w 7513487"/>
                <a:gd name="connsiteY0" fmla="*/ 0 h 6858000"/>
                <a:gd name="connsiteX1" fmla="*/ 1541566 w 7513487"/>
                <a:gd name="connsiteY1" fmla="*/ 0 h 6858000"/>
                <a:gd name="connsiteX2" fmla="*/ 7513487 w 7513487"/>
                <a:gd name="connsiteY2" fmla="*/ 3417425 h 6858000"/>
                <a:gd name="connsiteX3" fmla="*/ 1501110 w 7513487"/>
                <a:gd name="connsiteY3" fmla="*/ 6858000 h 6858000"/>
                <a:gd name="connsiteX4" fmla="*/ 0 w 7513487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3487" h="6858000">
                  <a:moveTo>
                    <a:pt x="0" y="0"/>
                  </a:moveTo>
                  <a:lnTo>
                    <a:pt x="1541566" y="0"/>
                  </a:lnTo>
                  <a:lnTo>
                    <a:pt x="7513487" y="3417425"/>
                  </a:lnTo>
                  <a:lnTo>
                    <a:pt x="15011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C18DD37-D9CA-886C-4E16-79E064AA6B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03" y="2448560"/>
            <a:ext cx="5040000" cy="1979006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 i="0" spc="0" baseline="0">
                <a:solidFill>
                  <a:schemeClr val="bg1"/>
                </a:solidFill>
                <a:latin typeface="Barlow Medium" pitchFamily="2" charset="77"/>
              </a:defRPr>
            </a:lvl1pPr>
          </a:lstStyle>
          <a:p>
            <a:r>
              <a:rPr lang="en-US" dirty="0"/>
              <a:t>Click to Add Section Title, 3 Lines Max, 44 pt., Title Case</a:t>
            </a:r>
          </a:p>
        </p:txBody>
      </p:sp>
    </p:spTree>
    <p:extLst>
      <p:ext uri="{BB962C8B-B14F-4D97-AF65-F5344CB8AC3E}">
        <p14:creationId xmlns:p14="http://schemas.microsoft.com/office/powerpoint/2010/main" val="532668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0F7495-C78C-5BD8-12F5-D3FE1407E0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7600" y="1364400"/>
            <a:ext cx="5486400" cy="509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7E58A3-0A5D-732B-0055-E391B11ABCF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94293" y="1364400"/>
            <a:ext cx="5486400" cy="509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Legal Statement">
            <a:extLst>
              <a:ext uri="{FF2B5EF4-FFF2-40B4-BE49-F238E27FC236}">
                <a16:creationId xmlns:a16="http://schemas.microsoft.com/office/drawing/2014/main" id="{9D0724DB-44AA-8EF1-D24E-EE31252C8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2D86F02-FD9E-9CA8-C43A-A87AC3AFA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941DD9-5289-8381-97D8-48A472D3D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DEF11BB-C904-5C9F-F364-E905AEE95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600" y="1364400"/>
            <a:ext cx="11344500" cy="27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9525" indent="0" algn="l">
              <a:buNone/>
              <a:defRPr sz="1800" b="0" i="0" cap="none" baseline="0">
                <a:solidFill>
                  <a:schemeClr val="bg2">
                    <a:lumMod val="75000"/>
                  </a:schemeClr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GB" dirty="0"/>
              <a:t>Click to Add </a:t>
            </a:r>
            <a:r>
              <a:rPr lang="en-GB" dirty="0" err="1"/>
              <a:t>Subheader</a:t>
            </a:r>
            <a:r>
              <a:rPr lang="en-GB" dirty="0"/>
              <a:t> in Barlow </a:t>
            </a:r>
            <a:r>
              <a:rPr lang="en-GB" dirty="0" err="1"/>
              <a:t>SemiBold</a:t>
            </a:r>
            <a:r>
              <a:rPr lang="en-GB" dirty="0"/>
              <a:t> 18 pt., Max One Line, Title Case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935695-BFE1-8BD6-08ED-49D19A252EC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7600" y="1922400"/>
            <a:ext cx="11358000" cy="4525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Legal Statement">
            <a:extLst>
              <a:ext uri="{FF2B5EF4-FFF2-40B4-BE49-F238E27FC236}">
                <a16:creationId xmlns:a16="http://schemas.microsoft.com/office/drawing/2014/main" id="{A88B1579-377C-8586-6E52-6B200302C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53026E-B5C4-FD0A-19D4-0B5461FD6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1A507F-49ED-2628-38B9-7F81817B7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0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 Header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943F822-F879-A359-A0CB-E4E9D060DA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100" y="1362881"/>
            <a:ext cx="5486400" cy="27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9525" indent="0" algn="l">
              <a:buNone/>
              <a:defRPr sz="1800" b="0" i="0" cap="none" baseline="0">
                <a:solidFill>
                  <a:schemeClr val="bg2">
                    <a:lumMod val="75000"/>
                  </a:schemeClr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36D999-58A8-2BE5-FFFE-3347C537C4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599" y="1362881"/>
            <a:ext cx="5486400" cy="273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9525" indent="0" algn="l">
              <a:buNone/>
              <a:defRPr sz="1800" b="0" i="0" cap="none" baseline="0">
                <a:solidFill>
                  <a:schemeClr val="bg2">
                    <a:lumMod val="75000"/>
                  </a:schemeClr>
                </a:solidFill>
                <a:latin typeface="Barlow SemiBold" pitchFamily="2" charset="77"/>
              </a:defRPr>
            </a:lvl1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17CAD3-45BB-FDDB-D008-5419EA5DB37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17600" y="1921564"/>
            <a:ext cx="5486399" cy="4525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4CBD0C-A49D-E688-875B-662AD4E5C923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301565" y="1921564"/>
            <a:ext cx="5486399" cy="4525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 marL="457200" indent="-22860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2pPr>
            <a:lvl3pPr marL="866775" indent="-222250">
              <a:spcAft>
                <a:spcPts val="600"/>
              </a:spcAft>
              <a:tabLst/>
              <a:defRPr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 marL="1371600" indent="-228600">
              <a:buSzPct val="90000"/>
              <a:buFont typeface="Arial" panose="020B0604020202020204" pitchFamily="34" charset="0"/>
              <a:buChar char="•"/>
              <a:defRPr sz="1200"/>
            </a:lvl5pPr>
            <a:lvl6pPr marL="1371600" indent="-228600">
              <a:buSzPct val="90000"/>
              <a:buFont typeface="Arial" panose="020B0604020202020204" pitchFamily="34" charset="0"/>
              <a:buChar char="•"/>
              <a:defRPr sz="1200"/>
            </a:lvl6pPr>
            <a:lvl7pPr marL="1371600" indent="-228600">
              <a:buSzPct val="90000"/>
              <a:buFont typeface="Arial" panose="020B0604020202020204" pitchFamily="34" charset="0"/>
              <a:buChar char="•"/>
              <a:defRPr sz="1200"/>
            </a:lvl7pPr>
            <a:lvl8pPr marL="1371600" indent="-228600">
              <a:buSzPct val="90000"/>
              <a:buFont typeface="Arial" panose="020B0604020202020204" pitchFamily="34" charset="0"/>
              <a:buChar char="•"/>
              <a:defRPr sz="1200"/>
            </a:lvl8pPr>
            <a:lvl9pPr marL="1371600" indent="-23040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Legal Statement">
            <a:extLst>
              <a:ext uri="{FF2B5EF4-FFF2-40B4-BE49-F238E27FC236}">
                <a16:creationId xmlns:a16="http://schemas.microsoft.com/office/drawing/2014/main" id="{5B95C7BD-0ECF-E8E8-0AA1-669DC7027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ED327D0-C0CF-65BA-41BD-4DD376DF5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E7B0F791-FCAD-93C1-469A-FF5C94923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600" y="640080"/>
            <a:ext cx="10080000" cy="450000"/>
          </a:xfrm>
        </p:spPr>
        <p:txBody>
          <a:bodyPr tIns="36576" anchor="t" anchorCtr="0"/>
          <a:lstStyle>
            <a:lvl1pPr algn="l">
              <a:defRPr sz="3200" b="0" i="0" spc="0" baseline="0">
                <a:latin typeface="Barlow Medium" pitchFamily="2" charset="77"/>
              </a:defRPr>
            </a:lvl1pPr>
          </a:lstStyle>
          <a:p>
            <a:r>
              <a:rPr lang="en-GB" dirty="0"/>
              <a:t>Click to Add Title in Barlow Medium 32 pt. Title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1171D4C-9683-BD15-3D7B-0F5C911FF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600" y="1353312"/>
            <a:ext cx="11358000" cy="5094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417600" y="640080"/>
            <a:ext cx="10080000" cy="450000"/>
          </a:xfrm>
          <a:prstGeom prst="rect">
            <a:avLst/>
          </a:prstGeom>
          <a:noFill/>
        </p:spPr>
        <p:txBody>
          <a:bodyPr vert="horz" wrap="square" lIns="0" tIns="36576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Analog Logo">
            <a:extLst>
              <a:ext uri="{FF2B5EF4-FFF2-40B4-BE49-F238E27FC236}">
                <a16:creationId xmlns:a16="http://schemas.microsoft.com/office/drawing/2014/main" id="{C045C3B2-FF7D-A8D6-DE50-897DAAED8ED3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0911547" y="392097"/>
            <a:ext cx="869518" cy="2468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gal Statement">
            <a:extLst>
              <a:ext uri="{FF2B5EF4-FFF2-40B4-BE49-F238E27FC236}">
                <a16:creationId xmlns:a16="http://schemas.microsoft.com/office/drawing/2014/main" id="{588B6EED-4863-B18E-517F-943471A95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479" y="6582557"/>
            <a:ext cx="5236846" cy="1440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90000"/>
              </a:lnSpc>
              <a:defRPr lang="en-US" sz="600" b="0" i="0" smtClean="0">
                <a:solidFill>
                  <a:schemeClr val="tx1"/>
                </a:solidFill>
                <a:latin typeface="Barlow" pitchFamily="2" charset="77"/>
                <a:cs typeface="Arial" panose="020B0604020202020204" pitchFamily="34" charset="0"/>
              </a:defRPr>
            </a:lvl1pPr>
          </a:lstStyle>
          <a:p>
            <a:r>
              <a:rPr lang="en-IE" dirty="0"/>
              <a:t>©2025 Analog Devices, Inc. All Rights Reserved. 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C7B0831-6F35-A7A6-9972-3A008CCC5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601" y="6582557"/>
            <a:ext cx="247878" cy="144000"/>
          </a:xfrm>
          <a:prstGeom prst="rect">
            <a:avLst/>
          </a:prstGeom>
        </p:spPr>
        <p:txBody>
          <a:bodyPr vert="horz" lIns="0" tIns="91440" rIns="91440" bIns="91440" rtlCol="0" anchor="ctr" anchorCtr="0"/>
          <a:lstStyle>
            <a:lvl1pPr algn="l">
              <a:lnSpc>
                <a:spcPct val="80000"/>
              </a:lnSpc>
              <a:defRPr lang="en-US" sz="600" b="0" i="0" kern="1200" smtClean="0">
                <a:solidFill>
                  <a:schemeClr val="tx1"/>
                </a:solidFill>
                <a:latin typeface="Barlow" pitchFamily="2" charset="77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4" r:id="rId2"/>
    <p:sldLayoutId id="2147483678" r:id="rId3"/>
    <p:sldLayoutId id="2147483753" r:id="rId4"/>
    <p:sldLayoutId id="2147483768" r:id="rId5"/>
    <p:sldLayoutId id="2147483752" r:id="rId6"/>
    <p:sldLayoutId id="2147483709" r:id="rId7"/>
    <p:sldLayoutId id="2147483739" r:id="rId8"/>
    <p:sldLayoutId id="2147483743" r:id="rId9"/>
    <p:sldLayoutId id="2147483681" r:id="rId10"/>
    <p:sldLayoutId id="2147483722" r:id="rId11"/>
    <p:sldLayoutId id="2147483716" r:id="rId12"/>
    <p:sldLayoutId id="2147483762" r:id="rId13"/>
    <p:sldLayoutId id="2147483763" r:id="rId14"/>
    <p:sldLayoutId id="2147483769" r:id="rId15"/>
    <p:sldLayoutId id="2147483770" r:id="rId16"/>
    <p:sldLayoutId id="2147483777" r:id="rId17"/>
    <p:sldLayoutId id="2147483772" r:id="rId18"/>
    <p:sldLayoutId id="2147483761" r:id="rId19"/>
    <p:sldLayoutId id="2147483758" r:id="rId20"/>
    <p:sldLayoutId id="2147483744" r:id="rId21"/>
    <p:sldLayoutId id="2147483759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indent="0" algn="l" defTabSz="457200" rtl="0" eaLnBrk="1" latinLnBrk="0" hangingPunct="1">
        <a:lnSpc>
          <a:spcPct val="85000"/>
        </a:lnSpc>
        <a:spcBef>
          <a:spcPct val="0"/>
        </a:spcBef>
        <a:buNone/>
        <a:defRPr sz="3200" b="0" i="0" kern="1200" spc="0" baseline="0">
          <a:solidFill>
            <a:schemeClr val="tx2"/>
          </a:solidFill>
          <a:latin typeface="Barlow Medium" pitchFamily="2" charset="77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Tx/>
        <a:buNone/>
        <a:tabLst/>
        <a:defRPr lang="en-US" sz="1800" b="0" i="0" kern="1200" baseline="0" dirty="0">
          <a:solidFill>
            <a:schemeClr val="tx1"/>
          </a:solidFill>
          <a:latin typeface="Barlow" pitchFamily="2" charset="77"/>
          <a:ea typeface="+mn-ea"/>
          <a:cs typeface="Arial" panose="020B0604020202020204" pitchFamily="34" charset="0"/>
        </a:defRPr>
      </a:lvl1pPr>
      <a:lvl2pPr marL="457200" indent="-228600" algn="l" defTabSz="4572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lang="en-US" sz="1600" b="0" i="0" kern="1200" baseline="0" dirty="0">
          <a:solidFill>
            <a:schemeClr val="tx1"/>
          </a:solidFill>
          <a:latin typeface="Barlow" pitchFamily="2" charset="77"/>
          <a:ea typeface="+mn-ea"/>
          <a:cs typeface="Arial" panose="020B0604020202020204" pitchFamily="34" charset="0"/>
        </a:defRPr>
      </a:lvl2pPr>
      <a:lvl3pPr marL="867600" indent="-228600" algn="l" defTabSz="4572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lang="en-US" sz="1600" b="0" i="0" kern="1200" baseline="0" dirty="0">
          <a:solidFill>
            <a:schemeClr val="tx1"/>
          </a:solidFill>
          <a:latin typeface="Barlow" pitchFamily="2" charset="77"/>
          <a:ea typeface="+mn-ea"/>
          <a:cs typeface="Arial" panose="020B0604020202020204" pitchFamily="34" charset="0"/>
        </a:defRPr>
      </a:lvl3pPr>
      <a:lvl4pPr marL="1371600" indent="-228600" algn="l" defTabSz="4572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lang="en-US" sz="1200" b="0" i="0" kern="1200" dirty="0">
          <a:solidFill>
            <a:schemeClr val="tx1"/>
          </a:solidFill>
          <a:latin typeface="Barlow" pitchFamily="2" charset="77"/>
          <a:ea typeface="+mn-ea"/>
          <a:cs typeface="Arial" panose="020B0604020202020204" pitchFamily="34" charset="0"/>
        </a:defRPr>
      </a:lvl4pPr>
      <a:lvl5pPr marL="1371600" indent="-228600" algn="l" defTabSz="4572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1"/>
        </a:buClr>
        <a:buSzPct val="70000"/>
        <a:buFont typeface="Wingdings" pitchFamily="2" charset="2"/>
        <a:buChar char="§"/>
        <a:tabLst/>
        <a:defRPr lang="en-US" sz="1400" b="0" i="0" kern="1200" cap="none" spc="0" baseline="0" dirty="0">
          <a:solidFill>
            <a:schemeClr val="tx1"/>
          </a:solidFill>
          <a:latin typeface="Barlow" pitchFamily="2" charset="77"/>
          <a:ea typeface="+mn-ea"/>
          <a:cs typeface="Arial" panose="020B0604020202020204" pitchFamily="34" charset="0"/>
        </a:defRPr>
      </a:lvl5pPr>
      <a:lvl6pPr marL="1371600" indent="-228600" algn="l" defTabSz="4572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1"/>
        </a:buClr>
        <a:buSzPct val="70000"/>
        <a:buFont typeface="Wingdings" pitchFamily="2" charset="2"/>
        <a:buChar char="§"/>
        <a:tabLst/>
        <a:defRPr sz="1400" b="0" i="0" kern="1200" cap="none" spc="0" baseline="0">
          <a:solidFill>
            <a:schemeClr val="tx1"/>
          </a:solidFill>
          <a:latin typeface="Barlow" pitchFamily="2" charset="77"/>
          <a:ea typeface="+mn-ea"/>
          <a:cs typeface="+mn-cs"/>
        </a:defRPr>
      </a:lvl6pPr>
      <a:lvl7pPr marL="1371600" indent="-228600" algn="l" defTabSz="4572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1"/>
        </a:buClr>
        <a:buSzPct val="70000"/>
        <a:buFont typeface="Wingdings" pitchFamily="2" charset="2"/>
        <a:buChar char="§"/>
        <a:tabLst/>
        <a:defRPr sz="14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7pPr>
      <a:lvl8pPr marL="1371600" indent="-228600" algn="l" defTabSz="4572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1"/>
        </a:buClr>
        <a:buSzPct val="70000"/>
        <a:buFont typeface="Wingdings" pitchFamily="2" charset="2"/>
        <a:buChar char="§"/>
        <a:tabLst/>
        <a:defRPr sz="14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8pPr>
      <a:lvl9pPr marL="1371600" indent="-228600" algn="l" defTabSz="4572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accent1"/>
        </a:buClr>
        <a:buSzPct val="7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1413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5116" userDrawn="1">
          <p15:clr>
            <a:srgbClr val="F26B43"/>
          </p15:clr>
        </p15:guide>
        <p15:guide id="8" pos="6266" userDrawn="1">
          <p15:clr>
            <a:srgbClr val="F26B43"/>
          </p15:clr>
        </p15:guide>
        <p15:guide id="9" pos="7416" userDrawn="1">
          <p15:clr>
            <a:srgbClr val="F26B43"/>
          </p15:clr>
        </p15:guide>
        <p15:guide id="10" orient="horz" userDrawn="1">
          <p15:clr>
            <a:srgbClr val="F26B43"/>
          </p15:clr>
        </p15:guide>
        <p15:guide id="11" orient="horz" pos="4320" userDrawn="1">
          <p15:clr>
            <a:srgbClr val="F26B43"/>
          </p15:clr>
        </p15:guide>
        <p15:guide id="12" orient="horz" pos="624" userDrawn="1">
          <p15:clr>
            <a:srgbClr val="F26B43"/>
          </p15:clr>
        </p15:guide>
        <p15:guide id="20" orient="horz" pos="3920" userDrawn="1">
          <p15:clr>
            <a:srgbClr val="F26B43"/>
          </p15:clr>
        </p15:guide>
        <p15:guide id="22" pos="3962" userDrawn="1">
          <p15:clr>
            <a:srgbClr val="F26B43"/>
          </p15:clr>
        </p15:guide>
        <p15:guide id="23" pos="2570" userDrawn="1">
          <p15:clr>
            <a:srgbClr val="F26B43"/>
          </p15:clr>
        </p15:guide>
        <p15:guide id="24" pos="37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stafa-Yossry/ADI-CU-GP-2025-2026/tree/main/Firmware/Radix2-FFT" TargetMode="External"/><Relationship Id="rId2" Type="http://schemas.openxmlformats.org/officeDocument/2006/relationships/hyperlink" Target="https://github.com/Mostafa-Yossry/ADI-CU-GP-2025-2026/tree/main/RT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30556-2717-3D98-E323-5DB2EEEE4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4445" y="4454371"/>
            <a:ext cx="3600000" cy="270000"/>
          </a:xfrm>
        </p:spPr>
        <p:txBody>
          <a:bodyPr/>
          <a:lstStyle/>
          <a:p>
            <a:r>
              <a:rPr lang="en-US" dirty="0"/>
              <a:t>Moustafa Ahmed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426DE-F0C4-7A57-AABE-DC15E79CC9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738" y="3082771"/>
            <a:ext cx="5393899" cy="1214021"/>
          </a:xfrm>
        </p:spPr>
        <p:txBody>
          <a:bodyPr/>
          <a:lstStyle/>
          <a:p>
            <a:r>
              <a:rPr lang="en-US" sz="2800" dirty="0"/>
              <a:t>Radix-2 FFT Butterfly Hardware Accelerator Integration into PULP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099B1-6904-1AEB-6B85-B0492ACD5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445" y="1806605"/>
            <a:ext cx="5026081" cy="932156"/>
          </a:xfrm>
        </p:spPr>
        <p:txBody>
          <a:bodyPr/>
          <a:lstStyle/>
          <a:p>
            <a:r>
              <a:rPr lang="en-US" sz="3600" dirty="0"/>
              <a:t>ADI/CU GP 2025/2026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960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3FB-DCC3-4DF9-979B-88C6B55B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SoC-Level Integration into PULP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9A38B-6349-4DC3-826B-5FAA629CC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5E7BE-4E13-4719-A867-A9B221DBD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6EAF92-F8DB-475A-8EEE-A4761CC24BC4}"/>
              </a:ext>
            </a:extLst>
          </p:cNvPr>
          <p:cNvSpPr>
            <a:spLocks noGrp="1" noChangeArrowheads="1"/>
          </p:cNvSpPr>
          <p:nvPr>
            <p:ph idx="10"/>
          </p:nvPr>
        </p:nvSpPr>
        <p:spPr bwMode="auto">
          <a:xfrm>
            <a:off x="58055" y="1219141"/>
            <a:ext cx="4868640" cy="504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Key Modifications:</a:t>
            </a:r>
          </a:p>
          <a:p>
            <a:pPr marL="742950" lvl="1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Wrapper instantiated in pulp_soc.sv</a:t>
            </a:r>
          </a:p>
          <a:p>
            <a:pPr marL="742950" lvl="1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AXI slave port added</a:t>
            </a:r>
          </a:p>
          <a:p>
            <a:pPr marL="742950" lvl="1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AXI interconnect extended</a:t>
            </a:r>
          </a:p>
          <a:p>
            <a:pPr marL="742950" lvl="1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Address map updated</a:t>
            </a:r>
          </a:p>
          <a:p>
            <a:pPr marL="742950" lvl="1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Address Allocation</a:t>
            </a:r>
          </a:p>
          <a:p>
            <a:pPr marL="742950" lvl="1" indent="-285750"/>
            <a:r>
              <a:rPr lang="en-US" dirty="0"/>
              <a:t>Dedicated memory-mapped region assigned</a:t>
            </a:r>
          </a:p>
          <a:p>
            <a:pPr marL="742950" lvl="1" indent="-285750"/>
            <a:r>
              <a:rPr lang="en-US" dirty="0"/>
              <a:t>Enables processor access via load/store</a:t>
            </a:r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/>
            <a:r>
              <a:rPr lang="en-US" dirty="0"/>
              <a:t>Accelerator visible to the system bus</a:t>
            </a:r>
          </a:p>
          <a:p>
            <a:pPr marL="742950" lvl="1" indent="-285750"/>
            <a:r>
              <a:rPr lang="en-US" dirty="0"/>
              <a:t>Accessible through AXI transactions</a:t>
            </a:r>
          </a:p>
          <a:p>
            <a:pPr marL="742950" lvl="1" indent="-285750"/>
            <a:endParaRPr lang="en-US" dirty="0"/>
          </a:p>
          <a:p>
            <a:pPr marL="742950" lvl="1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7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3FB-DCC3-4DF9-979B-88C6B55B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Interaction, Result &amp; Verification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9A38B-6349-4DC3-826B-5FAA629CC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5E7BE-4E13-4719-A867-A9B221DBD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62A51-816D-45C5-8571-3F11670D5C5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7600" y="1353312"/>
            <a:ext cx="5392835" cy="509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Software Control:</a:t>
            </a:r>
          </a:p>
          <a:p>
            <a:pPr marL="742950" lvl="1" indent="-285750"/>
            <a:r>
              <a:rPr lang="en-US" dirty="0"/>
              <a:t>Simple Custom C test application developed</a:t>
            </a:r>
          </a:p>
          <a:p>
            <a:pPr marL="742950" lvl="1" indent="-285750"/>
            <a:r>
              <a:rPr lang="en-US" dirty="0"/>
              <a:t>Driver functions used for:</a:t>
            </a:r>
          </a:p>
          <a:p>
            <a:pPr marL="1152525" lvl="2" indent="-285750"/>
            <a:r>
              <a:rPr lang="en-US" dirty="0"/>
              <a:t>Writing operands</a:t>
            </a:r>
          </a:p>
          <a:p>
            <a:pPr marL="1152525" lvl="2" indent="-285750"/>
            <a:r>
              <a:rPr lang="en-US" dirty="0"/>
              <a:t>Configuring coefficients</a:t>
            </a:r>
          </a:p>
          <a:p>
            <a:pPr marL="1152525" lvl="2" indent="-285750"/>
            <a:r>
              <a:rPr lang="en-US" dirty="0"/>
              <a:t>Triggering execution</a:t>
            </a:r>
          </a:p>
          <a:p>
            <a:pPr marL="1152525" lvl="2" indent="-285750"/>
            <a:r>
              <a:rPr lang="en-US" dirty="0"/>
              <a:t>Polling status</a:t>
            </a:r>
          </a:p>
          <a:p>
            <a:pPr marL="1152525" lvl="2" indent="-285750"/>
            <a:r>
              <a:rPr lang="en-US" dirty="0"/>
              <a:t>Reading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Execution Flow:</a:t>
            </a:r>
          </a:p>
          <a:p>
            <a:pPr marL="742950" lvl="1" indent="-285750"/>
            <a:r>
              <a:rPr lang="en-US" dirty="0"/>
              <a:t>Write inputs to registers</a:t>
            </a:r>
          </a:p>
          <a:p>
            <a:pPr marL="742950" lvl="1" indent="-285750"/>
            <a:r>
              <a:rPr lang="en-US" dirty="0"/>
              <a:t>Trigger accelerator</a:t>
            </a:r>
          </a:p>
          <a:p>
            <a:pPr marL="742950" lvl="1" indent="-285750"/>
            <a:r>
              <a:rPr lang="en-US" dirty="0"/>
              <a:t>Poll DONE status</a:t>
            </a:r>
          </a:p>
          <a:p>
            <a:pPr marL="742950" lvl="1" indent="-285750"/>
            <a:r>
              <a:rPr lang="en-US" dirty="0"/>
              <a:t>Read computed outputs</a:t>
            </a:r>
          </a:p>
          <a:p>
            <a:pPr marL="1152525" lvl="2" indent="-285750"/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5E06C-2F6F-449B-83BF-A329ABC176EB}"/>
              </a:ext>
            </a:extLst>
          </p:cNvPr>
          <p:cNvSpPr txBox="1"/>
          <p:nvPr/>
        </p:nvSpPr>
        <p:spPr>
          <a:xfrm>
            <a:off x="6050132" y="1353313"/>
            <a:ext cx="5841507" cy="153637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Observed Results: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Correct butterfly arithmetic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Proper trigger (</a:t>
            </a:r>
            <a:r>
              <a:rPr lang="en-US" dirty="0" err="1"/>
              <a:t>i_aux</a:t>
            </a:r>
            <a:r>
              <a:rPr lang="en-US" dirty="0"/>
              <a:t>) and completion signaling (</a:t>
            </a:r>
            <a:r>
              <a:rPr lang="en-US" dirty="0" err="1"/>
              <a:t>o_aux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Successful HW/SW communication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29752-049A-46B0-A629-F4D2532A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055" y="2783150"/>
            <a:ext cx="6924583" cy="394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3FB-DCC3-4DF9-979B-88C6B55B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9A38B-6349-4DC3-826B-5FAA629CC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5E7BE-4E13-4719-A867-A9B221DBD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8266-0C19-4BC7-A8D9-3A2D4C78A2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Completed:</a:t>
            </a:r>
          </a:p>
          <a:p>
            <a:pPr marL="742950" lvl="1" indent="-285750"/>
            <a:r>
              <a:rPr lang="en-US" dirty="0"/>
              <a:t>Radix-2 butterfly RTL implementation</a:t>
            </a:r>
          </a:p>
          <a:p>
            <a:pPr marL="742950" lvl="1" indent="-285750"/>
            <a:r>
              <a:rPr lang="en-US" dirty="0"/>
              <a:t>AXI wrapper design</a:t>
            </a:r>
          </a:p>
          <a:p>
            <a:pPr marL="742950" lvl="1" indent="-285750"/>
            <a:r>
              <a:rPr lang="en-US" dirty="0"/>
              <a:t>Register interface integration</a:t>
            </a:r>
          </a:p>
          <a:p>
            <a:pPr marL="742950" lvl="1" indent="-285750"/>
            <a:r>
              <a:rPr lang="en-US" dirty="0"/>
              <a:t>SoC-level AXI integration into PULP</a:t>
            </a:r>
          </a:p>
          <a:p>
            <a:pPr marL="742950" lvl="1" indent="-285750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Validation Achieved:</a:t>
            </a:r>
          </a:p>
          <a:p>
            <a:pPr marL="742950" lvl="1" indent="-285750"/>
            <a:r>
              <a:rPr lang="en-US" dirty="0"/>
              <a:t>Correct arithmetic functionality</a:t>
            </a:r>
          </a:p>
          <a:p>
            <a:pPr marL="742950" lvl="1" indent="-285750"/>
            <a:r>
              <a:rPr lang="en-US" dirty="0"/>
              <a:t>Successful AXI communication</a:t>
            </a:r>
          </a:p>
          <a:p>
            <a:pPr marL="742950" lvl="1" indent="-285750"/>
            <a:r>
              <a:rPr lang="en-US" dirty="0"/>
              <a:t>Proper register-based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53FB-DCC3-4DF9-979B-88C6B55B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9A38B-6349-4DC3-826B-5FAA629CC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5E7BE-4E13-4719-A867-A9B221DBD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8266-0C19-4BC7-A8D9-3A2D4C78A2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Full FFT Software Integration</a:t>
            </a:r>
          </a:p>
          <a:p>
            <a:pPr marL="742950" lvl="1" indent="-285750"/>
            <a:r>
              <a:rPr lang="en-US" dirty="0"/>
              <a:t>Collaborate with </a:t>
            </a:r>
            <a:r>
              <a:rPr lang="en-US" b="1" dirty="0"/>
              <a:t>Moustafa </a:t>
            </a:r>
            <a:r>
              <a:rPr lang="en-US" b="1" dirty="0" err="1"/>
              <a:t>Youssry</a:t>
            </a:r>
            <a:r>
              <a:rPr lang="en-US" b="1" dirty="0"/>
              <a:t> to</a:t>
            </a:r>
            <a:endParaRPr lang="en-US" dirty="0"/>
          </a:p>
          <a:p>
            <a:pPr marL="742950" lvl="1" indent="-285750"/>
            <a:r>
              <a:rPr lang="en-US" dirty="0"/>
              <a:t>Integrate the butterfly accelerator into the </a:t>
            </a:r>
            <a:r>
              <a:rPr lang="en-US" b="1" dirty="0"/>
              <a:t>complete FFT software flow</a:t>
            </a:r>
            <a:endParaRPr lang="en-US" dirty="0"/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RTL &amp; Numerical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Collaborate with </a:t>
            </a:r>
            <a:r>
              <a:rPr lang="en-US" b="1" dirty="0"/>
              <a:t>Moustafa Fathy</a:t>
            </a:r>
            <a:r>
              <a:rPr lang="en-US" dirty="0"/>
              <a:t> and </a:t>
            </a:r>
            <a:r>
              <a:rPr lang="en-US" b="1" dirty="0"/>
              <a:t>Marwan Khaled 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Synchronize:</a:t>
            </a:r>
          </a:p>
          <a:p>
            <a:pPr marL="742950" lvl="1" indent="-285750"/>
            <a:r>
              <a:rPr lang="en-US" dirty="0"/>
              <a:t>Fixed-point analysis</a:t>
            </a:r>
          </a:p>
          <a:p>
            <a:pPr marL="742950" lvl="1" indent="-285750"/>
            <a:r>
              <a:rPr lang="en-US" dirty="0"/>
              <a:t>Butterfly arithmetic behavior</a:t>
            </a:r>
          </a:p>
          <a:p>
            <a:pPr marL="742950" lvl="1" indent="-285750"/>
            <a:r>
              <a:rPr lang="en-US" dirty="0"/>
              <a:t>FFT RTL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3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910F4-C1DC-7028-AEE3-EEB750708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1EA7-3CC4-ED05-EA4A-4FEFCB92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3B1D1-3B04-F587-03E5-89AAABB1AF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RTL implementations and Wrapper codes can be found here: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https://github.com/Mostafa-Yossry/ADI-CU-GP-2025-2026/tree/main/RTL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br>
              <a:rPr lang="en-US" dirty="0">
                <a:hlinkClick r:id="rId3"/>
              </a:rPr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894B4-2630-D1C3-2F36-F7E2848B2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93C8D-3BC6-D68A-CD28-37F4B21C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35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5DDF-E6F4-D08C-6B25-649EBEB6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CB36-41F5-EB1E-DD99-3619D55CB6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Butterfly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RTL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Arithmetic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PULP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Wrapper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 Modifications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&amp;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1ED4E-87D6-7234-C7EB-D944F73A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737CA-64C2-1653-86FB-ECA11CF0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8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5DDF-E6F4-D08C-6B25-649EBEB6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CB36-41F5-EB1E-DD99-3619D55CB6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Objective: </a:t>
            </a:r>
          </a:p>
          <a:p>
            <a:pPr marL="742950" lvl="1" indent="-285750"/>
            <a:r>
              <a:rPr lang="en-US" dirty="0"/>
              <a:t>Integrate a custom-designed </a:t>
            </a:r>
            <a:r>
              <a:rPr lang="en-US" b="1" dirty="0"/>
              <a:t>Radix-2 FFT Butterfly hardware accelerator</a:t>
            </a:r>
            <a:r>
              <a:rPr lang="en-US" dirty="0"/>
              <a:t> into the </a:t>
            </a:r>
            <a:r>
              <a:rPr lang="en-US" b="1" dirty="0"/>
              <a:t>PULP platform</a:t>
            </a:r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Goal: </a:t>
            </a:r>
          </a:p>
          <a:p>
            <a:pPr marL="742950" lvl="1" indent="-285750"/>
            <a:r>
              <a:rPr lang="en-US" dirty="0"/>
              <a:t>Validate correct </a:t>
            </a:r>
            <a:r>
              <a:rPr lang="en-US" b="1" dirty="0"/>
              <a:t>hardware/software interaction</a:t>
            </a:r>
            <a:r>
              <a:rPr lang="en-US" dirty="0"/>
              <a:t> via: Custom Radix-2 FFT Implementation</a:t>
            </a:r>
          </a:p>
          <a:p>
            <a:pPr marL="742950" lvl="1" indent="-285750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Scope of current work: </a:t>
            </a:r>
          </a:p>
          <a:p>
            <a:pPr marL="742950" lvl="1" indent="-285750"/>
            <a:r>
              <a:rPr lang="en-US" dirty="0"/>
              <a:t>Standalone butterfly accelerator integration</a:t>
            </a:r>
          </a:p>
          <a:p>
            <a:pPr marL="742950" lvl="1" indent="-285750"/>
            <a:r>
              <a:rPr lang="en-US" dirty="0"/>
              <a:t>Software validation using a simple C test</a:t>
            </a:r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Current limitation:</a:t>
            </a:r>
          </a:p>
          <a:p>
            <a:pPr marL="742950" lvl="1" indent="-285750"/>
            <a:r>
              <a:rPr lang="en-US" dirty="0"/>
              <a:t>Accelerator is </a:t>
            </a:r>
            <a:r>
              <a:rPr lang="en-US" b="1" dirty="0"/>
              <a:t>not yet invoked by a complete FFT software implementation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1ED4E-87D6-7234-C7EB-D944F73A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737CA-64C2-1653-86FB-ECA11CF0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5DDF-E6F4-D08C-6B25-649EBEB6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Radix-2 Butterfly Operation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ECB36-41F5-EB1E-DD99-3619D55CB603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implemented accelerator performs the </a:t>
                </a:r>
                <a:r>
                  <a:rPr lang="en-US" b="1" dirty="0"/>
                  <a:t>Radix-2 Decimation-in-Frequency (DIF) butterfly</a:t>
                </a:r>
                <a:r>
                  <a:rPr lang="en-US" dirty="0"/>
                  <a:t>, a fundamental computation stage in FFT algorithms</a:t>
                </a:r>
              </a:p>
              <a:p>
                <a:pPr marL="742950" lvl="1" indent="-285750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Mathematical Formulation: </a:t>
                </a:r>
              </a:p>
              <a:p>
                <a:pPr marL="285750" indent="-2857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Where: L,R : Complex input samples ,  W = Twiddle factor</a:t>
                </a:r>
              </a:p>
              <a:p>
                <a:pPr marL="742950" lvl="1" indent="-285750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Functional Role in FFT:</a:t>
                </a:r>
              </a:p>
              <a:p>
                <a:pPr marL="742950" lvl="1" indent="-285750"/>
                <a:r>
                  <a:rPr lang="en-US" dirty="0"/>
                  <a:t>Combines input samples</a:t>
                </a:r>
              </a:p>
              <a:p>
                <a:pPr marL="742950" lvl="1" indent="-285750"/>
                <a:r>
                  <a:rPr lang="en-US" dirty="0"/>
                  <a:t>Applies twiddle rotation</a:t>
                </a:r>
              </a:p>
              <a:p>
                <a:pPr marL="742950" lvl="1" indent="-285750"/>
                <a:r>
                  <a:rPr lang="en-US" dirty="0"/>
                  <a:t>Produces intermediate FFT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ECB36-41F5-EB1E-DD99-3619D55CB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1074" t="-1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1ED4E-87D6-7234-C7EB-D944F73A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737CA-64C2-1653-86FB-ECA11CF0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1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5DDF-E6F4-D08C-6B25-649EBEB6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Butterfly RTL Architecture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CB36-41F5-EB1E-DD99-3619D55CB6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Core blocks:</a:t>
            </a:r>
          </a:p>
          <a:p>
            <a:pPr marL="742950" lvl="1" indent="-285750"/>
            <a:r>
              <a:rPr lang="en-US" dirty="0"/>
              <a:t>Parameterized architecture: IWIDTH, OWIDTH,CWIDTH, SHIFT</a:t>
            </a:r>
          </a:p>
          <a:p>
            <a:pPr marL="742950" lvl="1" indent="-285750"/>
            <a:r>
              <a:rPr lang="en-US" dirty="0"/>
              <a:t>Add/Subtract Units</a:t>
            </a:r>
          </a:p>
          <a:p>
            <a:pPr marL="742950" lvl="1" indent="-285750"/>
            <a:r>
              <a:rPr lang="en-US" dirty="0"/>
              <a:t>Karatsuba Multiplier</a:t>
            </a:r>
          </a:p>
          <a:p>
            <a:pPr marL="742950" lvl="1" indent="-285750"/>
            <a:r>
              <a:rPr lang="en-US" dirty="0"/>
              <a:t>Pipeline / Delay Alignment</a:t>
            </a:r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Supporting Modules:</a:t>
            </a:r>
          </a:p>
          <a:p>
            <a:pPr marL="742950" lvl="1" indent="-285750"/>
            <a:r>
              <a:rPr lang="en-US" dirty="0" err="1"/>
              <a:t>bimpy</a:t>
            </a:r>
            <a:r>
              <a:rPr lang="en-US" dirty="0"/>
              <a:t> </a:t>
            </a:r>
            <a:endParaRPr lang="en-US" dirty="0">
              <a:sym typeface="Wingdings" panose="05000000000000000000" pitchFamily="2" charset="2"/>
            </a:endParaRPr>
          </a:p>
          <a:p>
            <a:pPr marL="1152525" lvl="2" indent="-285750"/>
            <a:r>
              <a:rPr lang="en-US" dirty="0"/>
              <a:t>Base signed multiplier</a:t>
            </a:r>
          </a:p>
          <a:p>
            <a:pPr marL="742950" lvl="1" indent="-285750"/>
            <a:r>
              <a:rPr lang="en-US" dirty="0" err="1"/>
              <a:t>Longbimpy</a:t>
            </a:r>
            <a:r>
              <a:rPr lang="en-US" dirty="0"/>
              <a:t> </a:t>
            </a:r>
            <a:endParaRPr lang="en-US" dirty="0">
              <a:sym typeface="Wingdings" panose="05000000000000000000" pitchFamily="2" charset="2"/>
            </a:endParaRPr>
          </a:p>
          <a:p>
            <a:pPr marL="1152525" lvl="2" indent="-285750"/>
            <a:r>
              <a:rPr lang="en-US" dirty="0"/>
              <a:t>Extended precision multiplier</a:t>
            </a:r>
          </a:p>
          <a:p>
            <a:pPr marL="1152525" lvl="2" indent="-285750"/>
            <a:r>
              <a:rPr lang="en-US" dirty="0"/>
              <a:t>Supports larger operand widths</a:t>
            </a:r>
          </a:p>
          <a:p>
            <a:pPr marL="742950" lvl="1" indent="-285750"/>
            <a:r>
              <a:rPr lang="en-US" dirty="0" err="1"/>
              <a:t>convround</a:t>
            </a:r>
            <a:r>
              <a:rPr lang="en-US" dirty="0"/>
              <a:t> </a:t>
            </a:r>
            <a:endParaRPr lang="en-US" dirty="0">
              <a:sym typeface="Wingdings" panose="05000000000000000000" pitchFamily="2" charset="2"/>
            </a:endParaRPr>
          </a:p>
          <a:p>
            <a:pPr marL="1152525" lvl="2" indent="-285750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Convergent rounding</a:t>
            </a:r>
          </a:p>
          <a:p>
            <a:pPr marL="742950" lvl="1" indent="-28575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1ED4E-87D6-7234-C7EB-D944F73A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737CA-64C2-1653-86FB-ECA11CF0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5B8B48-C839-4E02-8DF0-111EB1C39E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353" y="2280673"/>
            <a:ext cx="6858000" cy="3937247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60241E-79B0-4F30-A5B0-A4D7F572BF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3087" y="3076112"/>
            <a:ext cx="781235" cy="292963"/>
          </a:xfrm>
          <a:prstGeom prst="bentConnector3">
            <a:avLst>
              <a:gd name="adj1" fmla="val 57955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6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5DDF-E6F4-D08C-6B25-649EBEB6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CB36-41F5-EB1E-DD99-3619D55CB6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Challenge: </a:t>
            </a:r>
            <a:r>
              <a:rPr lang="en-US" dirty="0"/>
              <a:t>Complex multiplication is the most expensive operation in the butterfly </a:t>
            </a:r>
            <a:r>
              <a:rPr lang="en-US" dirty="0" err="1"/>
              <a:t>datapath</a:t>
            </a:r>
            <a:r>
              <a:rPr lang="en-US" dirty="0"/>
              <a:t>. </a:t>
            </a:r>
          </a:p>
          <a:p>
            <a:pPr marL="742950" lvl="1" indent="-285750"/>
            <a:r>
              <a:rPr lang="en-US" dirty="0"/>
              <a:t>Standard complex multiply requires </a:t>
            </a:r>
            <a:r>
              <a:rPr lang="en-US" b="1" dirty="0"/>
              <a:t>4 real multipliers</a:t>
            </a:r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Applied: </a:t>
            </a:r>
            <a:r>
              <a:rPr lang="en-US" b="1" dirty="0"/>
              <a:t>Karatsuba Algorithm</a:t>
            </a:r>
          </a:p>
          <a:p>
            <a:pPr marL="742950" lvl="1" indent="-285750"/>
            <a:r>
              <a:rPr lang="en-US" dirty="0"/>
              <a:t>Reformulates multiplication using:</a:t>
            </a:r>
          </a:p>
          <a:p>
            <a:pPr lvl="1" indent="0">
              <a:buNone/>
            </a:pPr>
            <a:r>
              <a:rPr lang="en-US" dirty="0"/>
              <a:t>      </a:t>
            </a:r>
            <a:r>
              <a:rPr lang="en-US" b="1" dirty="0"/>
              <a:t>3 real multipliers</a:t>
            </a:r>
            <a:r>
              <a:rPr lang="en-US" dirty="0"/>
              <a:t> instead of </a:t>
            </a:r>
            <a:r>
              <a:rPr lang="en-US" b="1" dirty="0"/>
              <a:t>4</a:t>
            </a:r>
          </a:p>
          <a:p>
            <a:pPr marL="742950" lvl="1" indent="-285750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Benefits:</a:t>
            </a:r>
          </a:p>
          <a:p>
            <a:pPr marL="742950" lvl="1" indent="-285750"/>
            <a:r>
              <a:rPr lang="en-US" dirty="0"/>
              <a:t>Reduced multiplier count</a:t>
            </a:r>
          </a:p>
          <a:p>
            <a:pPr marL="742950" lvl="1" indent="-285750"/>
            <a:r>
              <a:rPr lang="en-US" dirty="0"/>
              <a:t>Lower hardware area</a:t>
            </a:r>
          </a:p>
          <a:p>
            <a:pPr marL="742950" lvl="1" indent="-285750"/>
            <a:r>
              <a:rPr lang="en-US" dirty="0"/>
              <a:t>Reduced DSP/resource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Price:</a:t>
            </a:r>
          </a:p>
          <a:p>
            <a:pPr marL="742950" lvl="1" indent="-285750"/>
            <a:r>
              <a:rPr lang="en-US" dirty="0"/>
              <a:t>More Adders/Subtractors </a:t>
            </a:r>
          </a:p>
          <a:p>
            <a:pPr marL="742950" lvl="1" indent="-285750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1ED4E-87D6-7234-C7EB-D944F73A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737CA-64C2-1653-86FB-ECA11CF0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BABDD-9134-4EAA-B620-5AF6A5071C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0322" y="2068497"/>
            <a:ext cx="6754078" cy="41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3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5DDF-E6F4-D08C-6B25-649EBEB6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and Latency Alignment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CB36-41F5-EB1E-DD99-3619D55CB6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Motivation:</a:t>
            </a:r>
          </a:p>
          <a:p>
            <a:pPr marL="742950" lvl="1" indent="-285750"/>
            <a:r>
              <a:rPr lang="en-US" dirty="0"/>
              <a:t>Multiplier introduces computation latency</a:t>
            </a:r>
          </a:p>
          <a:p>
            <a:pPr marL="742950" lvl="1" indent="-285750"/>
            <a:r>
              <a:rPr lang="en-US" dirty="0"/>
              <a:t>Addition/Subtraction paths are faster</a:t>
            </a:r>
          </a:p>
          <a:p>
            <a:pPr marL="742950" lvl="1" indent="-285750"/>
            <a:r>
              <a:rPr lang="en-US" dirty="0"/>
              <a:t>Outputs must remain time-aligned</a:t>
            </a:r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Implemented Solution:</a:t>
            </a:r>
          </a:p>
          <a:p>
            <a:pPr marL="742950" lvl="1" indent="-285750"/>
            <a:r>
              <a:rPr lang="en-US" dirty="0"/>
              <a:t>Auxiliary Signal Propagation:</a:t>
            </a:r>
          </a:p>
          <a:p>
            <a:pPr marL="1152525" lvl="2" indent="-285750"/>
            <a:r>
              <a:rPr lang="en-US" dirty="0" err="1"/>
              <a:t>i_aux</a:t>
            </a:r>
            <a:r>
              <a:rPr lang="en-US" dirty="0"/>
              <a:t> tracks valid computation</a:t>
            </a:r>
          </a:p>
          <a:p>
            <a:pPr marL="1152525" lvl="2" indent="-285750"/>
            <a:r>
              <a:rPr lang="en-US" dirty="0"/>
              <a:t>Propagated through auxiliary pipeline</a:t>
            </a:r>
          </a:p>
          <a:p>
            <a:pPr marL="1152525" lvl="2" indent="-285750"/>
            <a:r>
              <a:rPr lang="en-US" dirty="0"/>
              <a:t>Generates </a:t>
            </a:r>
            <a:r>
              <a:rPr lang="en-US" dirty="0" err="1"/>
              <a:t>o_aux</a:t>
            </a:r>
            <a:r>
              <a:rPr lang="en-US" dirty="0"/>
              <a:t> at completion</a:t>
            </a:r>
          </a:p>
          <a:p>
            <a:pPr marL="1152525" lvl="2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Result:</a:t>
            </a:r>
          </a:p>
          <a:p>
            <a:pPr marL="742950" lvl="1" indent="-285750"/>
            <a:r>
              <a:rPr lang="en-US" dirty="0"/>
              <a:t>Sum and difference outputs aligned</a:t>
            </a:r>
          </a:p>
          <a:p>
            <a:pPr marL="742950" lvl="1" indent="-285750"/>
            <a:r>
              <a:rPr lang="en-US" dirty="0"/>
              <a:t>Pipeline completion correctly indicated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1ED4E-87D6-7234-C7EB-D944F73A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737CA-64C2-1653-86FB-ECA11CF0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5DDF-E6F4-D08C-6B25-649EBEB6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Integration into PULP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CB36-41F5-EB1E-DD99-3619D55CB6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Objective:</a:t>
            </a:r>
          </a:p>
          <a:p>
            <a:pPr marL="742950" lvl="1" indent="-285750"/>
            <a:r>
              <a:rPr lang="en-US" dirty="0"/>
              <a:t>Expose the butterfly accelerator as a </a:t>
            </a:r>
            <a:r>
              <a:rPr lang="en-US" b="1" dirty="0"/>
              <a:t>memory-mapped AXI peripheral</a:t>
            </a:r>
            <a:r>
              <a:rPr lang="en-US" dirty="0"/>
              <a:t> within the PULP </a:t>
            </a:r>
            <a:r>
              <a:rPr lang="en-US" dirty="0" err="1"/>
              <a:t>SoC.</a:t>
            </a:r>
            <a:endParaRPr lang="en-US" dirty="0"/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Integration Components:</a:t>
            </a:r>
          </a:p>
          <a:p>
            <a:pPr marL="742950" lvl="1" indent="-285750"/>
            <a:r>
              <a:rPr lang="en-US" dirty="0"/>
              <a:t>Register map definition (HJSON)</a:t>
            </a:r>
          </a:p>
          <a:p>
            <a:pPr marL="742950" lvl="1" indent="-285750"/>
            <a:r>
              <a:rPr lang="en-US" dirty="0" err="1"/>
              <a:t>reggen</a:t>
            </a:r>
            <a:r>
              <a:rPr lang="en-US" dirty="0"/>
              <a:t>-generated register file</a:t>
            </a:r>
          </a:p>
          <a:p>
            <a:pPr marL="742950" lvl="1" indent="-285750"/>
            <a:r>
              <a:rPr lang="en-US" dirty="0"/>
              <a:t>AXI wrapper</a:t>
            </a:r>
          </a:p>
          <a:p>
            <a:pPr marL="742950" lvl="1" indent="-285750"/>
            <a:r>
              <a:rPr lang="en-US" dirty="0"/>
              <a:t>AXI interconnect extension</a:t>
            </a:r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SoC-Level Modifications:</a:t>
            </a:r>
          </a:p>
          <a:p>
            <a:pPr marL="742950" lvl="1" indent="-285750"/>
            <a:r>
              <a:rPr lang="en-US" dirty="0"/>
              <a:t>Wrapper instantiated</a:t>
            </a:r>
          </a:p>
          <a:p>
            <a:pPr marL="742950" lvl="1" indent="-285750"/>
            <a:r>
              <a:rPr lang="en-US" dirty="0"/>
              <a:t>AXI slave port added</a:t>
            </a:r>
          </a:p>
          <a:p>
            <a:pPr marL="742950" lvl="1" indent="-285750"/>
            <a:r>
              <a:rPr lang="en-US" dirty="0"/>
              <a:t>Address map updated</a:t>
            </a:r>
          </a:p>
          <a:p>
            <a:pPr marL="742950" lvl="1" indent="-285750"/>
            <a:r>
              <a:rPr lang="en-US" dirty="0"/>
              <a:t>AXI decoding rule inserted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1ED4E-87D6-7234-C7EB-D944F73A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737CA-64C2-1653-86FB-ECA11CF0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0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5DDF-E6F4-D08C-6B25-649EBEB6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Architecture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B58F16-48BF-4A1B-84AC-0B44DD2A8AA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5693" y="994299"/>
            <a:ext cx="6032378" cy="57704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1ED4E-87D6-7234-C7EB-D944F73A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©2025 Analog Devices, Inc. All Rights Reserved. 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737CA-64C2-1653-86FB-ECA11CF0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44E07-CE70-410F-9A92-C529499B78B9}"/>
              </a:ext>
            </a:extLst>
          </p:cNvPr>
          <p:cNvSpPr txBox="1"/>
          <p:nvPr/>
        </p:nvSpPr>
        <p:spPr>
          <a:xfrm>
            <a:off x="0" y="1080847"/>
            <a:ext cx="609674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Integrates the butterfly accelerator into the </a:t>
            </a:r>
            <a:r>
              <a:rPr lang="en-US" b="1" dirty="0"/>
              <a:t>PULP AXI-based SoC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Translates bus transactions into register-level control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Dataflow Overview: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PULP Processor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AXI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AXI-to-Register Converter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Register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Butterfly Accelerator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Autogenerated Register File Stores: Operands, Twiddle Factors, Control signals and Status/Results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AXI-to-Register Converter: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Converts AXI protocol → Generic Register Bus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memory-mapped register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Register &lt;--&gt; Accelerator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reg_file_to_ip</a:t>
            </a:r>
            <a:r>
              <a:rPr lang="en-US" dirty="0"/>
              <a:t> → Configuration &amp;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ip_to_reg_file</a:t>
            </a:r>
            <a:r>
              <a:rPr lang="en-US" dirty="0"/>
              <a:t> → Results &amp; status</a:t>
            </a:r>
          </a:p>
        </p:txBody>
      </p:sp>
    </p:spTree>
    <p:extLst>
      <p:ext uri="{BB962C8B-B14F-4D97-AF65-F5344CB8AC3E}">
        <p14:creationId xmlns:p14="http://schemas.microsoft.com/office/powerpoint/2010/main" val="40540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I-Brand-PowerPoint-Template-Standard">
  <a:themeElements>
    <a:clrScheme name="ADI Colors 2">
      <a:dk1>
        <a:srgbClr val="000000"/>
      </a:dk1>
      <a:lt1>
        <a:srgbClr val="FFFFFF"/>
      </a:lt1>
      <a:dk2>
        <a:srgbClr val="0067B9"/>
      </a:dk2>
      <a:lt2>
        <a:srgbClr val="9EA1AE"/>
      </a:lt2>
      <a:accent1>
        <a:srgbClr val="00325C"/>
      </a:accent1>
      <a:accent2>
        <a:srgbClr val="1B9CD0"/>
      </a:accent2>
      <a:accent3>
        <a:srgbClr val="8637BA"/>
      </a:accent3>
      <a:accent4>
        <a:srgbClr val="179963"/>
      </a:accent4>
      <a:accent5>
        <a:srgbClr val="FED141"/>
      </a:accent5>
      <a:accent6>
        <a:srgbClr val="C81A28"/>
      </a:accent6>
      <a:hlink>
        <a:srgbClr val="0067B9"/>
      </a:hlink>
      <a:folHlink>
        <a:srgbClr val="3C4157"/>
      </a:folHlink>
    </a:clrScheme>
    <a:fontScheme name="Custom 3">
      <a:majorFont>
        <a:latin typeface="Barlow Medium"/>
        <a:ea typeface=""/>
        <a:cs typeface=""/>
      </a:majorFont>
      <a:minorFont>
        <a:latin typeface="Bar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  <a:miter lim="800000"/>
        </a:ln>
        <a:effectLst/>
      </a:spPr>
      <a:bodyPr rtlCol="0" anchor="ctr"/>
      <a:lstStyle>
        <a:defPPr algn="l" defTabSz="457200">
          <a:spcBef>
            <a:spcPts val="600"/>
          </a:spcBef>
          <a:spcAft>
            <a:spcPts val="800"/>
          </a:spcAft>
          <a:buClr>
            <a:schemeClr val="accent1"/>
          </a:buClr>
          <a:buSzPct val="70000"/>
          <a:defRPr dirty="0" err="1">
            <a:solidFill>
              <a:srgbClr val="000000"/>
            </a:solidFill>
            <a:latin typeface="Barlow" pitchFamily="2" charset="77"/>
            <a:cs typeface="Arial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C15EF269-06AB-664A-83BE-7A84C599A54B}" vid="{AF14B91D-4CB6-8D48-B325-6AD42E4DEF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ADI Colors 2">
    <a:dk1>
      <a:srgbClr val="000000"/>
    </a:dk1>
    <a:lt1>
      <a:srgbClr val="FFFFFF"/>
    </a:lt1>
    <a:dk2>
      <a:srgbClr val="0067B9"/>
    </a:dk2>
    <a:lt2>
      <a:srgbClr val="9EA1AE"/>
    </a:lt2>
    <a:accent1>
      <a:srgbClr val="00325C"/>
    </a:accent1>
    <a:accent2>
      <a:srgbClr val="1B9CD0"/>
    </a:accent2>
    <a:accent3>
      <a:srgbClr val="8637BA"/>
    </a:accent3>
    <a:accent4>
      <a:srgbClr val="179963"/>
    </a:accent4>
    <a:accent5>
      <a:srgbClr val="FED141"/>
    </a:accent5>
    <a:accent6>
      <a:srgbClr val="C81A28"/>
    </a:accent6>
    <a:hlink>
      <a:srgbClr val="0067B9"/>
    </a:hlink>
    <a:folHlink>
      <a:srgbClr val="3C4157"/>
    </a:folHlink>
  </a:clrScheme>
</a:themeOverride>
</file>

<file path=ppt/theme/themeOverride2.xml><?xml version="1.0" encoding="utf-8"?>
<a:themeOverride xmlns:a="http://schemas.openxmlformats.org/drawingml/2006/main">
  <a:clrScheme name="ADI Colors 2">
    <a:dk1>
      <a:srgbClr val="000000"/>
    </a:dk1>
    <a:lt1>
      <a:srgbClr val="FFFFFF"/>
    </a:lt1>
    <a:dk2>
      <a:srgbClr val="0067B9"/>
    </a:dk2>
    <a:lt2>
      <a:srgbClr val="9EA1AE"/>
    </a:lt2>
    <a:accent1>
      <a:srgbClr val="00325C"/>
    </a:accent1>
    <a:accent2>
      <a:srgbClr val="1B9CD0"/>
    </a:accent2>
    <a:accent3>
      <a:srgbClr val="8637BA"/>
    </a:accent3>
    <a:accent4>
      <a:srgbClr val="179963"/>
    </a:accent4>
    <a:accent5>
      <a:srgbClr val="FED141"/>
    </a:accent5>
    <a:accent6>
      <a:srgbClr val="C81A28"/>
    </a:accent6>
    <a:hlink>
      <a:srgbClr val="0067B9"/>
    </a:hlink>
    <a:folHlink>
      <a:srgbClr val="3C4157"/>
    </a:folHlink>
  </a:clrScheme>
</a:themeOverride>
</file>

<file path=ppt/theme/themeOverride3.xml><?xml version="1.0" encoding="utf-8"?>
<a:themeOverride xmlns:a="http://schemas.openxmlformats.org/drawingml/2006/main">
  <a:clrScheme name="ADI Colors 2">
    <a:dk1>
      <a:srgbClr val="000000"/>
    </a:dk1>
    <a:lt1>
      <a:srgbClr val="FFFFFF"/>
    </a:lt1>
    <a:dk2>
      <a:srgbClr val="0067B9"/>
    </a:dk2>
    <a:lt2>
      <a:srgbClr val="9EA1AE"/>
    </a:lt2>
    <a:accent1>
      <a:srgbClr val="00325C"/>
    </a:accent1>
    <a:accent2>
      <a:srgbClr val="1B9CD0"/>
    </a:accent2>
    <a:accent3>
      <a:srgbClr val="8637BA"/>
    </a:accent3>
    <a:accent4>
      <a:srgbClr val="179963"/>
    </a:accent4>
    <a:accent5>
      <a:srgbClr val="FED141"/>
    </a:accent5>
    <a:accent6>
      <a:srgbClr val="C81A28"/>
    </a:accent6>
    <a:hlink>
      <a:srgbClr val="0067B9"/>
    </a:hlink>
    <a:folHlink>
      <a:srgbClr val="3C4157"/>
    </a:folHlink>
  </a:clrScheme>
</a:themeOverride>
</file>

<file path=ppt/theme/themeOverride4.xml><?xml version="1.0" encoding="utf-8"?>
<a:themeOverride xmlns:a="http://schemas.openxmlformats.org/drawingml/2006/main">
  <a:clrScheme name="ADI Colors 2">
    <a:dk1>
      <a:srgbClr val="000000"/>
    </a:dk1>
    <a:lt1>
      <a:srgbClr val="FFFFFF"/>
    </a:lt1>
    <a:dk2>
      <a:srgbClr val="0067B9"/>
    </a:dk2>
    <a:lt2>
      <a:srgbClr val="9EA1AE"/>
    </a:lt2>
    <a:accent1>
      <a:srgbClr val="00325C"/>
    </a:accent1>
    <a:accent2>
      <a:srgbClr val="1B9CD0"/>
    </a:accent2>
    <a:accent3>
      <a:srgbClr val="8637BA"/>
    </a:accent3>
    <a:accent4>
      <a:srgbClr val="179963"/>
    </a:accent4>
    <a:accent5>
      <a:srgbClr val="FED141"/>
    </a:accent5>
    <a:accent6>
      <a:srgbClr val="C81A28"/>
    </a:accent6>
    <a:hlink>
      <a:srgbClr val="0067B9"/>
    </a:hlink>
    <a:folHlink>
      <a:srgbClr val="3C415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85D94D2EEEA440A2EA026C19202897" ma:contentTypeVersion="0" ma:contentTypeDescription="Create a new document." ma:contentTypeScope="" ma:versionID="e5cc9224d1ee65f047cc9cafa061f8f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76ef529c39306168521fdb1fa67254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88D4AF-0F68-419A-8C4F-95E3769DCE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74B9140-26E6-4E72-9154-F59756961C05}">
  <ds:schemaRefs>
    <ds:schemaRef ds:uri="http://schemas.microsoft.com/office/2006/metadata/properties"/>
    <ds:schemaRef ds:uri="http://schemas.microsoft.com/office/infopath/2007/PartnerControls"/>
    <ds:schemaRef ds:uri="cf6b8ade-fe7a-4cef-8baf-a5f3f527de75"/>
    <ds:schemaRef ds:uri="3542d541-bde2-496f-b98d-1eb5cfe33e34"/>
  </ds:schemaRefs>
</ds:datastoreItem>
</file>

<file path=customXml/itemProps3.xml><?xml version="1.0" encoding="utf-8"?>
<ds:datastoreItem xmlns:ds="http://schemas.openxmlformats.org/officeDocument/2006/customXml" ds:itemID="{D1D62161-A54D-49BC-81E1-9C693C4A59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ADI-Brand-PowerPoint-Template-Standard-2025-v1</Template>
  <TotalTime>2367</TotalTime>
  <Words>841</Words>
  <Application>Microsoft Office PowerPoint</Application>
  <PresentationFormat>Widescreen</PresentationFormat>
  <Paragraphs>203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Cambria Math</vt:lpstr>
      <vt:lpstr>Barlow SemiBold</vt:lpstr>
      <vt:lpstr>Wingdings 3</vt:lpstr>
      <vt:lpstr>Calibri</vt:lpstr>
      <vt:lpstr>Barlow Medium</vt:lpstr>
      <vt:lpstr>Wingdings</vt:lpstr>
      <vt:lpstr>Barlow</vt:lpstr>
      <vt:lpstr>ADI-Brand-PowerPoint-Template-Standard</vt:lpstr>
      <vt:lpstr>PowerPoint Presentation</vt:lpstr>
      <vt:lpstr>Outline</vt:lpstr>
      <vt:lpstr>Problem Statement</vt:lpstr>
      <vt:lpstr>Radix-2 Butterfly Operation</vt:lpstr>
      <vt:lpstr>Butterfly RTL Architecture</vt:lpstr>
      <vt:lpstr>Arithmetic Optimization</vt:lpstr>
      <vt:lpstr>Pipeline and Latency Alignment</vt:lpstr>
      <vt:lpstr>Hardware Integration into PULP</vt:lpstr>
      <vt:lpstr>Wrapper Architecture</vt:lpstr>
      <vt:lpstr>SoC-Level Integration into PULP</vt:lpstr>
      <vt:lpstr>Software Interaction, Result &amp; Verification</vt:lpstr>
      <vt:lpstr>Current Status</vt:lpstr>
      <vt:lpstr>Next Steps</vt:lpstr>
      <vt:lpstr>GitHub Repository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Mohamed, Youssef</dc:creator>
  <cp:keywords/>
  <dc:description>2024 Version 1
© 2024 Analog Devices, Inc. All Rights Reserved</dc:description>
  <cp:lastModifiedBy>Moustafa Darwish</cp:lastModifiedBy>
  <cp:revision>19</cp:revision>
  <cp:lastPrinted>2015-04-02T14:52:35Z</cp:lastPrinted>
  <dcterms:created xsi:type="dcterms:W3CDTF">2025-12-07T13:36:20Z</dcterms:created>
  <dcterms:modified xsi:type="dcterms:W3CDTF">2026-02-23T17:38:24Z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0x0101005A85D94D2EEEA440A2EA026C19202897</vt:lpwstr>
  </property>
</Properties>
</file>